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39" r:id="rId2"/>
    <p:sldId id="549" r:id="rId3"/>
    <p:sldId id="543" r:id="rId4"/>
    <p:sldId id="554" r:id="rId5"/>
    <p:sldId id="551" r:id="rId6"/>
    <p:sldId id="544" r:id="rId7"/>
    <p:sldId id="532" r:id="rId8"/>
    <p:sldId id="501" r:id="rId9"/>
    <p:sldId id="555" r:id="rId10"/>
    <p:sldId id="545" r:id="rId11"/>
    <p:sldId id="546" r:id="rId12"/>
    <p:sldId id="502" r:id="rId13"/>
    <p:sldId id="503" r:id="rId14"/>
    <p:sldId id="504" r:id="rId15"/>
    <p:sldId id="505" r:id="rId16"/>
    <p:sldId id="550" r:id="rId17"/>
    <p:sldId id="506" r:id="rId18"/>
    <p:sldId id="507" r:id="rId19"/>
    <p:sldId id="536" r:id="rId20"/>
    <p:sldId id="508" r:id="rId21"/>
    <p:sldId id="509" r:id="rId22"/>
    <p:sldId id="511" r:id="rId23"/>
    <p:sldId id="533" r:id="rId24"/>
    <p:sldId id="542" r:id="rId25"/>
    <p:sldId id="556" r:id="rId26"/>
    <p:sldId id="512" r:id="rId27"/>
    <p:sldId id="535" r:id="rId28"/>
    <p:sldId id="548" r:id="rId29"/>
    <p:sldId id="513" r:id="rId30"/>
    <p:sldId id="516" r:id="rId31"/>
    <p:sldId id="517" r:id="rId32"/>
    <p:sldId id="557" r:id="rId33"/>
    <p:sldId id="519" r:id="rId34"/>
    <p:sldId id="520" r:id="rId35"/>
    <p:sldId id="521" r:id="rId36"/>
    <p:sldId id="522" r:id="rId37"/>
    <p:sldId id="523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52" r:id="rId46"/>
    <p:sldId id="558" r:id="rId47"/>
    <p:sldId id="559" r:id="rId48"/>
    <p:sldId id="560" r:id="rId49"/>
    <p:sldId id="553" r:id="rId50"/>
    <p:sldId id="547" r:id="rId51"/>
  </p:sldIdLst>
  <p:sldSz cx="9906000" cy="6858000" type="A4"/>
  <p:notesSz cx="6858000" cy="9028113"/>
  <p:defaultTextStyle>
    <a:defPPr>
      <a:defRPr lang="en-US"/>
    </a:defPPr>
    <a:lvl1pPr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66FFFF"/>
    <a:srgbClr val="99FF99"/>
    <a:srgbClr val="660066"/>
    <a:srgbClr val="333300"/>
    <a:srgbClr val="003366"/>
    <a:srgbClr val="FF99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878" autoAdjust="0"/>
    <p:restoredTop sz="84631" autoAdjust="0"/>
  </p:normalViewPr>
  <p:slideViewPr>
    <p:cSldViewPr>
      <p:cViewPr varScale="1">
        <p:scale>
          <a:sx n="45" d="100"/>
          <a:sy n="45" d="100"/>
        </p:scale>
        <p:origin x="1152" y="34"/>
      </p:cViewPr>
      <p:guideLst>
        <p:guide orient="horz" pos="220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284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fld id="{7C5D0FC1-D3B0-4E9C-9E7A-7F8A4CD5DFC0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4231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5838" y="677863"/>
            <a:ext cx="4887912" cy="3384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287838"/>
            <a:ext cx="5029200" cy="4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B996C08C-AA1F-4D61-A0EF-67AF0CE0AB8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21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stemas.com/nodo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istemas.com/ethernet.php" TargetMode="External"/><Relationship Id="rId5" Type="http://schemas.openxmlformats.org/officeDocument/2006/relationships/hyperlink" Target="https://sistemas.com/paquete.php" TargetMode="External"/><Relationship Id="rId4" Type="http://schemas.openxmlformats.org/officeDocument/2006/relationships/hyperlink" Target="https://sistemas.com/constante.ph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A7FED-C525-4416-B5AE-257ABE01D323}" type="slidenum">
              <a:rPr lang="es-ES_tradnl" smtClean="0"/>
              <a:pPr/>
              <a:t>1</a:t>
            </a:fld>
            <a:endParaRPr lang="es-ES_tradnl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99"/>
          </a:solidFill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s-MX" sz="1800" b="1" dirty="0">
                <a:latin typeface="Verdana" pitchFamily="34" charset="0"/>
              </a:rPr>
              <a:t>Presentación de PowerPoint Nro. 8</a:t>
            </a:r>
          </a:p>
          <a:p>
            <a:pPr algn="ctr"/>
            <a:r>
              <a:rPr lang="es-MX" sz="1800" b="1" dirty="0">
                <a:latin typeface="Verdana" pitchFamily="34" charset="0"/>
              </a:rPr>
              <a:t>3-0-6 Tecbared-Introcom-08-2021 - 1.pptx</a:t>
            </a:r>
          </a:p>
          <a:p>
            <a:pPr algn="ctr"/>
            <a:endParaRPr lang="es-MX" sz="1800" b="1" dirty="0">
              <a:latin typeface="Verdana" pitchFamily="34" charset="0"/>
            </a:endParaRPr>
          </a:p>
          <a:p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6200" y="8576707"/>
            <a:ext cx="2971800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3C0130-421C-4A9B-8121-F84FC903249E}" type="slidenum">
              <a:rPr lang="es-ES_tradnl" sz="1200"/>
              <a:pPr algn="r"/>
              <a:t>2</a:t>
            </a:fld>
            <a:endParaRPr lang="es-ES_tradnl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677863"/>
            <a:ext cx="4886325" cy="33845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604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consiste básicamente en un dispositivo que se encarga de captar un señal de red, y poder redirigirla hacia nuevo destino,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amplificando las distancias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que se tienen entre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/>
              </a:rPr>
              <a:t>nodo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y nodo, y extendiendo lógicamente la transmisión de dicha red.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Esto soluciona entonces el problema de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Debilidad de la Señal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ya que lógicamente la intensidad en la que se difunde dicha información a través de los cables va disminuyendo su energía a medida que se aleja del punto de partida, por tanto que los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se encargan de capturar dicha señal y concentrarla para poder retransmitirla, continuando hacia su destino pero con una intensidad regular.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Resumiendo, estos dispositivos se encargan de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Regenerar la Información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recibiendo una señal eléctrica que está perdiendo su intensidad, y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Concentrándola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de modo tal que se mantenga siempre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4"/>
              </a:rPr>
              <a:t>constante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la calidad de la señal emitida, y brindando el mismo nivel de energía que tuvo originalmente desde su Nodo Inicial o punto de partida.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funcionamiento básico de 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tiene un ciclo determinado de trabajo, regenerando un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5"/>
              </a:rPr>
              <a:t>paquete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de datos específico y permitiendo entonces que la distancia entre nodos no tenga influencia alguna, trabajando de la siguiente manera: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Recepción del paquete de datos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Rectificación y reconstrucción de bits en amplitud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Pasaje al siguiente segmento (considerándose que éstos están interconectados por medio repetidores)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Extensión máxima tolerando hasta 500 metros por cada ramal de Repetidor, con un máximo permitido de hasta 4 repetidores entre dos puntos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principal elección por la cual se utilizan repetidores está en el bajo costo de emplazamiento, siendo entonces una forma barata de extender una red 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6"/>
              </a:rPr>
              <a:t>Ethernet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estableciendo además enlaces en los cambios de cableado y realizando uniones entre los mismos.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 bien se encargan de repetir y amplificar todo tipo de señales eléctricas que son lógicamente necesarias a la hora de establecer un enlace, lo cierto es que es posible que si existe un error o un ruido en la comunicación también se logre una repetición del mismo, por lo que se irá difundiendo en cada conexión y no tiene una forma de solucionar este problema.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527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 bridge es un dispositivo de red que permite interconectar dos redes distintas. Pero a diferencia de otros dispositivos, seleccionan el tráfico que pasa de un segmento a otro, de forma tal que sólo el tráfico que parte de un dispositivo de un segmento y que va al otro segmento se transmite a través del bridge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75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Un monitor de red, detecta y analiza los nodos de la red, incluyendo sistema operativo. 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programa puede supervisar los nodos y alertarle de cualquier cambio (nuevos nodos, nodos fuera de línea etc.). Enumera todos los nodos disponibles muestra estadística y resultados de la exploración, detallados para cada máquina individual, incluyendo un informe en tiempo real del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traceroute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resultados del ping, servicios activos (puertos abiertos).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785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CB60F-765E-40D1-8788-80E56A612E42}" type="slidenum">
              <a:rPr lang="es-ES_tradnl" smtClean="0"/>
              <a:pPr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535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1BBA-BA62-4A0E-9688-B90A0B5686EC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523D7-E456-4161-8F47-FFE68381D8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B7EE8-B326-4701-8957-8D4331B3CA94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C3B36-B7A9-40FB-ACAC-D4D6A59F2E8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2DFA9-D7DC-4BCB-A5E9-9234AF90DAC8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C3D8-E44D-44E5-B1F7-57222A791A5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856DF-490B-4E19-BCDC-BFD683AC657F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8D674-2D9E-4D99-83B4-BF2A60CA81F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3404B-EAD2-44C6-BA7F-268724B3C9DD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7BAB6-0363-42CC-8F4B-B314E6C9304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449CE-728E-423B-82D9-A0F0F63C450A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3EC11-0412-49F2-9AD5-9B34FD16209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F276A-9CB4-49E9-A025-B11835E33B45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E223F-CE3C-4526-B5F6-6ADAC9A3534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8F29E-A9CD-48F5-95B0-ED1750A16CA3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05689-5F34-4AE7-A92D-C278CF0ADB4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A9B2-4F26-4A74-A315-EB3DF0BDC72F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172B0-76A7-42B2-AB9F-A82DCB6129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C3754-7D09-4512-BDCE-59D5227660FA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03B51-D02E-4796-AE4B-FC752A09F9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CBDFC-6CBD-4A73-B1EE-2373BB91FA32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4F71C-197D-4BF8-80C6-4A14C5B7714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7676"/>
            </a:gs>
            <a:gs pos="50000">
              <a:srgbClr val="CCFFFF"/>
            </a:gs>
            <a:gs pos="100000">
              <a:srgbClr val="5E76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r>
              <a:rPr lang="en-US" dirty="0"/>
              <a:t> del </a:t>
            </a:r>
            <a:r>
              <a:rPr lang="en-US" dirty="0" err="1"/>
              <a:t>patrón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+mn-lt"/>
              </a:defRPr>
            </a:lvl1pPr>
          </a:lstStyle>
          <a:p>
            <a:pPr>
              <a:defRPr/>
            </a:pPr>
            <a:fld id="{DF778D52-6F1C-421C-8122-70EAE15BB93A}" type="datetime1">
              <a:rPr lang="es-ES_tradnl"/>
              <a:pPr>
                <a:defRPr/>
              </a:pPr>
              <a:t>02/05/2021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fld id="{060CF3B2-6595-463A-8ECF-066E67BC00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tiff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0811" y="764704"/>
            <a:ext cx="8736013" cy="2880319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pPr>
              <a:defRPr/>
            </a:pPr>
            <a:r>
              <a:rPr lang="es-AR" sz="48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48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  <a:endParaRPr lang="es-AR" sz="4000" i="1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390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1717" y="4149080"/>
            <a:ext cx="6934200" cy="1752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Hardware y  Software de Telecomunicaciones </a:t>
            </a:r>
            <a:r>
              <a:rPr lang="es-ES_tradnl" sz="2800" i="1" u="sng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Nº</a:t>
            </a: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1</a:t>
            </a:r>
            <a:r>
              <a:rPr lang="es-MX" sz="4000" b="1" i="1" u="sng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598264" y="0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00677"/>
              </p:ext>
            </p:extLst>
          </p:nvPr>
        </p:nvGraphicFramePr>
        <p:xfrm>
          <a:off x="200472" y="1325453"/>
          <a:ext cx="5760640" cy="33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039120" imgH="1657800" progId="Paint.Picture">
                  <p:embed/>
                </p:oleObj>
              </mc:Choice>
              <mc:Fallback>
                <p:oleObj name="Imagen de mapa de bits" r:id="rId2" imgW="3039120" imgH="165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472" y="1325453"/>
                        <a:ext cx="5760640" cy="3340460"/>
                      </a:xfrm>
                      <a:prstGeom prst="rect">
                        <a:avLst/>
                      </a:prstGeom>
                      <a:ln w="7620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692" y="4924604"/>
            <a:ext cx="7022529" cy="1924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276" y="1786008"/>
            <a:ext cx="3638151" cy="24193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 idx="4294967295"/>
          </p:nvPr>
        </p:nvSpPr>
        <p:spPr>
          <a:xfrm>
            <a:off x="200025" y="115888"/>
            <a:ext cx="9432925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  <a:headEnd type="none" w="med" len="med"/>
            <a:tailEnd type="none" w="med" len="med"/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0025" y="1484313"/>
            <a:ext cx="9432925" cy="2449512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Todos los bits en 1 indican 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broadcast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FF-FF-FF-FF-FF-FF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dos primeros bits del primer octeto están reservados: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primero indica Multicas/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Unicast</a:t>
            </a:r>
            <a:endParaRPr lang="es-AR" sz="24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segundo si la MAC está asignada localmente es la grabada en la placa de red (NIC)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Ejemplo: 00:0F:E2:07:F2:E0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3524"/>
              </p:ext>
            </p:extLst>
          </p:nvPr>
        </p:nvGraphicFramePr>
        <p:xfrm>
          <a:off x="560388" y="4076700"/>
          <a:ext cx="8929687" cy="660400"/>
        </p:xfrm>
        <a:graphic>
          <a:graphicData uri="http://schemas.openxmlformats.org/drawingml/2006/table">
            <a:tbl>
              <a:tblPr/>
              <a:tblGrid>
                <a:gridCol w="1487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00000000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00001111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11110010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11100000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1857375" y="4797425"/>
            <a:ext cx="1392238" cy="601663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triangle" w="med" len="med"/>
            <a:tailEnd/>
          </a:ln>
        </p:spPr>
      </p:cxnSp>
      <p:sp>
        <p:nvSpPr>
          <p:cNvPr id="56341" name="TextBox 7"/>
          <p:cNvSpPr txBox="1">
            <a:spLocks noChangeArrowheads="1"/>
          </p:cNvSpPr>
          <p:nvPr/>
        </p:nvSpPr>
        <p:spPr bwMode="auto">
          <a:xfrm>
            <a:off x="3563938" y="4941888"/>
            <a:ext cx="3208337" cy="701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Indica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unicast</a:t>
            </a:r>
            <a:endParaRPr lang="es-AR" sz="2000" i="0" dirty="0">
              <a:solidFill>
                <a:srgbClr val="003399"/>
              </a:solidFill>
              <a:latin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00000001 indicaría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multicast</a:t>
            </a:r>
            <a:endParaRPr lang="en-US" sz="2000" i="0" dirty="0">
              <a:solidFill>
                <a:srgbClr val="003399"/>
              </a:solidFill>
              <a:latin typeface="Calibri" pitchFamily="34" charset="0"/>
            </a:endParaRPr>
          </a:p>
        </p:txBody>
      </p:sp>
      <p:sp>
        <p:nvSpPr>
          <p:cNvPr id="56342" name="TextBox 8"/>
          <p:cNvSpPr txBox="1">
            <a:spLocks noChangeArrowheads="1"/>
          </p:cNvSpPr>
          <p:nvPr/>
        </p:nvSpPr>
        <p:spPr bwMode="auto">
          <a:xfrm>
            <a:off x="200026" y="5734050"/>
            <a:ext cx="9432924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8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¿A que fabricante pertenece esta Dirección MAC?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http://www.wireshark.org/tools/oui-lookup.htm</a:t>
            </a:r>
            <a:endParaRPr lang="en-US" sz="1800" b="0" i="0" dirty="0">
              <a:solidFill>
                <a:schemeClr val="accent2">
                  <a:lumMod val="7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304800"/>
            <a:ext cx="9260904" cy="113941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Componentes de Red</a:t>
            </a:r>
            <a:b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</a:b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</a:t>
            </a:r>
            <a:endParaRPr lang="es-ES_tradnl" sz="3200" b="1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49187" name="Freeform 3"/>
          <p:cNvSpPr>
            <a:spLocks/>
          </p:cNvSpPr>
          <p:nvPr/>
        </p:nvSpPr>
        <p:spPr bwMode="auto">
          <a:xfrm>
            <a:off x="239713" y="1987550"/>
            <a:ext cx="95662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24" y="0"/>
              </a:cxn>
            </a:cxnLst>
            <a:rect l="0" t="0" r="r" b="b"/>
            <a:pathLst>
              <a:path w="6025" h="1">
                <a:moveTo>
                  <a:pt x="0" y="0"/>
                </a:moveTo>
                <a:lnTo>
                  <a:pt x="6024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4650" y="1636673"/>
            <a:ext cx="9296400" cy="3536285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 algn="just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Equipo terminación de </a:t>
            </a:r>
            <a:r>
              <a:rPr lang="es-ES_tradnl" sz="2800" b="1" i="1" u="sng" dirty="0" err="1">
                <a:solidFill>
                  <a:srgbClr val="800000"/>
                </a:solidFill>
                <a:latin typeface="Arial" charset="0"/>
              </a:rPr>
              <a:t>circuto</a:t>
            </a: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 de datos (E.T.C.D.)</a:t>
            </a:r>
            <a:endParaRPr lang="es-ES_tradnl" sz="2800" dirty="0"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 Misión consiste en transformar las señales portadoras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de la información a transmitir en otras para ser enviados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por los medios de Telecomunicaciones clásicos.</a:t>
            </a:r>
            <a:br>
              <a:rPr lang="es-ES_tradnl" sz="2400" b="1" dirty="0">
                <a:solidFill>
                  <a:schemeClr val="accent2"/>
                </a:solidFill>
                <a:latin typeface="Arial" charset="0"/>
              </a:rPr>
            </a:br>
            <a:endParaRPr lang="es-ES_tradnl" sz="2400" b="1" dirty="0">
              <a:solidFill>
                <a:schemeClr val="accent2"/>
              </a:solidFill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El dispositivo definido es el MODEM cuya misión esencial</a:t>
            </a:r>
          </a:p>
          <a:p>
            <a:pPr marL="0" indent="0" algn="just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es la de modulación/demodulación.</a:t>
            </a:r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279650" y="5334000"/>
            <a:ext cx="5486400" cy="1524000"/>
            <a:chOff x="2226" y="3212"/>
            <a:chExt cx="2789" cy="776"/>
          </a:xfrm>
        </p:grpSpPr>
        <p:sp>
          <p:nvSpPr>
            <p:cNvPr id="349190" name="Freeform 6"/>
            <p:cNvSpPr>
              <a:spLocks/>
            </p:cNvSpPr>
            <p:nvPr/>
          </p:nvSpPr>
          <p:spPr bwMode="auto">
            <a:xfrm>
              <a:off x="2841" y="3668"/>
              <a:ext cx="2019" cy="268"/>
            </a:xfrm>
            <a:custGeom>
              <a:avLst/>
              <a:gdLst/>
              <a:ahLst/>
              <a:cxnLst>
                <a:cxn ang="0">
                  <a:pos x="988" y="235"/>
                </a:cxn>
                <a:cxn ang="0">
                  <a:pos x="2018" y="206"/>
                </a:cxn>
                <a:cxn ang="0">
                  <a:pos x="2018" y="119"/>
                </a:cxn>
                <a:cxn ang="0">
                  <a:pos x="2018" y="119"/>
                </a:cxn>
                <a:cxn ang="0">
                  <a:pos x="2018" y="0"/>
                </a:cxn>
                <a:cxn ang="0">
                  <a:pos x="0" y="52"/>
                </a:cxn>
                <a:cxn ang="0">
                  <a:pos x="0" y="179"/>
                </a:cxn>
                <a:cxn ang="0">
                  <a:pos x="0" y="178"/>
                </a:cxn>
                <a:cxn ang="0">
                  <a:pos x="0" y="267"/>
                </a:cxn>
                <a:cxn ang="0">
                  <a:pos x="988" y="235"/>
                </a:cxn>
                <a:cxn ang="0">
                  <a:pos x="988" y="235"/>
                </a:cxn>
              </a:cxnLst>
              <a:rect l="0" t="0" r="r" b="b"/>
              <a:pathLst>
                <a:path w="2019" h="268">
                  <a:moveTo>
                    <a:pt x="988" y="235"/>
                  </a:moveTo>
                  <a:lnTo>
                    <a:pt x="2018" y="206"/>
                  </a:lnTo>
                  <a:lnTo>
                    <a:pt x="2018" y="119"/>
                  </a:lnTo>
                  <a:lnTo>
                    <a:pt x="2018" y="119"/>
                  </a:lnTo>
                  <a:lnTo>
                    <a:pt x="2018" y="0"/>
                  </a:lnTo>
                  <a:lnTo>
                    <a:pt x="0" y="52"/>
                  </a:lnTo>
                  <a:lnTo>
                    <a:pt x="0" y="179"/>
                  </a:lnTo>
                  <a:lnTo>
                    <a:pt x="0" y="178"/>
                  </a:lnTo>
                  <a:lnTo>
                    <a:pt x="0" y="267"/>
                  </a:lnTo>
                  <a:lnTo>
                    <a:pt x="988" y="235"/>
                  </a:lnTo>
                  <a:lnTo>
                    <a:pt x="988" y="235"/>
                  </a:lnTo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1" name="Freeform 7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2714" y="706"/>
                </a:cxn>
                <a:cxn ang="0">
                  <a:pos x="1602" y="739"/>
                </a:cxn>
                <a:cxn ang="0">
                  <a:pos x="1603" y="691"/>
                </a:cxn>
                <a:cxn ang="0">
                  <a:pos x="2633" y="662"/>
                </a:cxn>
                <a:cxn ang="0">
                  <a:pos x="2633" y="575"/>
                </a:cxn>
                <a:cxn ang="0">
                  <a:pos x="2633" y="575"/>
                </a:cxn>
                <a:cxn ang="0">
                  <a:pos x="2633" y="456"/>
                </a:cxn>
                <a:cxn ang="0">
                  <a:pos x="615" y="508"/>
                </a:cxn>
                <a:cxn ang="0">
                  <a:pos x="615" y="635"/>
                </a:cxn>
                <a:cxn ang="0">
                  <a:pos x="615" y="634"/>
                </a:cxn>
                <a:cxn ang="0">
                  <a:pos x="615" y="723"/>
                </a:cxn>
                <a:cxn ang="0">
                  <a:pos x="1603" y="691"/>
                </a:cxn>
                <a:cxn ang="0">
                  <a:pos x="1603" y="691"/>
                </a:cxn>
                <a:cxn ang="0">
                  <a:pos x="1603" y="739"/>
                </a:cxn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</a:cxnLst>
              <a:rect l="0" t="0" r="r" b="b"/>
              <a:pathLst>
                <a:path w="2789" h="776">
                  <a:moveTo>
                    <a:pt x="2714" y="706"/>
                  </a:moveTo>
                  <a:lnTo>
                    <a:pt x="1602" y="739"/>
                  </a:lnTo>
                  <a:lnTo>
                    <a:pt x="1603" y="691"/>
                  </a:lnTo>
                  <a:lnTo>
                    <a:pt x="2633" y="662"/>
                  </a:lnTo>
                  <a:lnTo>
                    <a:pt x="2633" y="575"/>
                  </a:lnTo>
                  <a:lnTo>
                    <a:pt x="2633" y="575"/>
                  </a:lnTo>
                  <a:lnTo>
                    <a:pt x="2633" y="456"/>
                  </a:lnTo>
                  <a:lnTo>
                    <a:pt x="615" y="508"/>
                  </a:lnTo>
                  <a:lnTo>
                    <a:pt x="615" y="635"/>
                  </a:lnTo>
                  <a:lnTo>
                    <a:pt x="615" y="634"/>
                  </a:lnTo>
                  <a:lnTo>
                    <a:pt x="615" y="723"/>
                  </a:lnTo>
                  <a:lnTo>
                    <a:pt x="1603" y="691"/>
                  </a:lnTo>
                  <a:lnTo>
                    <a:pt x="1603" y="691"/>
                  </a:lnTo>
                  <a:lnTo>
                    <a:pt x="1603" y="739"/>
                  </a:lnTo>
                  <a:lnTo>
                    <a:pt x="1598" y="739"/>
                  </a:ln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</a:path>
              </a:pathLst>
            </a:custGeom>
            <a:solidFill>
              <a:srgbClr val="AAAAAA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2" name="Line 8"/>
            <p:cNvSpPr>
              <a:spLocks noChangeShapeType="1"/>
            </p:cNvSpPr>
            <p:nvPr/>
          </p:nvSpPr>
          <p:spPr bwMode="auto">
            <a:xfrm>
              <a:off x="2227" y="3364"/>
              <a:ext cx="454" cy="48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3" name="Line 9"/>
            <p:cNvSpPr>
              <a:spLocks noChangeShapeType="1"/>
            </p:cNvSpPr>
            <p:nvPr/>
          </p:nvSpPr>
          <p:spPr bwMode="auto">
            <a:xfrm>
              <a:off x="2242" y="3242"/>
              <a:ext cx="507" cy="434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4" name="Freeform 10"/>
            <p:cNvSpPr>
              <a:spLocks/>
            </p:cNvSpPr>
            <p:nvPr/>
          </p:nvSpPr>
          <p:spPr bwMode="auto">
            <a:xfrm>
              <a:off x="2448" y="3246"/>
              <a:ext cx="956" cy="35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22" y="353"/>
                </a:cxn>
                <a:cxn ang="0">
                  <a:pos x="955" y="342"/>
                </a:cxn>
                <a:cxn ang="0">
                  <a:pos x="418" y="0"/>
                </a:cxn>
              </a:cxnLst>
              <a:rect l="0" t="0" r="r" b="b"/>
              <a:pathLst>
                <a:path w="956" h="354">
                  <a:moveTo>
                    <a:pt x="0" y="7"/>
                  </a:moveTo>
                  <a:lnTo>
                    <a:pt x="422" y="353"/>
                  </a:lnTo>
                  <a:lnTo>
                    <a:pt x="955" y="342"/>
                  </a:lnTo>
                  <a:lnTo>
                    <a:pt x="418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5" name="Freeform 11"/>
            <p:cNvSpPr>
              <a:spLocks/>
            </p:cNvSpPr>
            <p:nvPr/>
          </p:nvSpPr>
          <p:spPr bwMode="auto">
            <a:xfrm>
              <a:off x="3472" y="3230"/>
              <a:ext cx="1078" cy="34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85" y="338"/>
                </a:cxn>
                <a:cxn ang="0">
                  <a:pos x="1077" y="329"/>
                </a:cxn>
                <a:cxn ang="0">
                  <a:pos x="304" y="0"/>
                </a:cxn>
              </a:cxnLst>
              <a:rect l="0" t="0" r="r" b="b"/>
              <a:pathLst>
                <a:path w="1078" h="339">
                  <a:moveTo>
                    <a:pt x="0" y="7"/>
                  </a:moveTo>
                  <a:lnTo>
                    <a:pt x="685" y="338"/>
                  </a:lnTo>
                  <a:lnTo>
                    <a:pt x="1077" y="329"/>
                  </a:lnTo>
                  <a:lnTo>
                    <a:pt x="304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6" name="Line 12"/>
            <p:cNvSpPr>
              <a:spLocks noChangeShapeType="1"/>
            </p:cNvSpPr>
            <p:nvPr/>
          </p:nvSpPr>
          <p:spPr bwMode="auto">
            <a:xfrm flipH="1">
              <a:off x="2680" y="3676"/>
              <a:ext cx="67" cy="17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7" name="Line 13"/>
            <p:cNvSpPr>
              <a:spLocks noChangeShapeType="1"/>
            </p:cNvSpPr>
            <p:nvPr/>
          </p:nvSpPr>
          <p:spPr bwMode="auto">
            <a:xfrm flipV="1">
              <a:off x="2680" y="3842"/>
              <a:ext cx="161" cy="6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8" name="Freeform 14"/>
            <p:cNvSpPr>
              <a:spLocks/>
            </p:cNvSpPr>
            <p:nvPr/>
          </p:nvSpPr>
          <p:spPr bwMode="auto">
            <a:xfrm>
              <a:off x="4860" y="3775"/>
              <a:ext cx="155" cy="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54" y="0"/>
                </a:cxn>
                <a:cxn ang="0">
                  <a:pos x="152" y="4"/>
                </a:cxn>
              </a:cxnLst>
              <a:rect l="0" t="0" r="r" b="b"/>
              <a:pathLst>
                <a:path w="155" h="8">
                  <a:moveTo>
                    <a:pt x="0" y="7"/>
                  </a:moveTo>
                  <a:lnTo>
                    <a:pt x="154" y="0"/>
                  </a:lnTo>
                  <a:lnTo>
                    <a:pt x="152" y="4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9" name="Freeform 15"/>
            <p:cNvSpPr>
              <a:spLocks/>
            </p:cNvSpPr>
            <p:nvPr/>
          </p:nvSpPr>
          <p:spPr bwMode="auto">
            <a:xfrm>
              <a:off x="2749" y="3616"/>
              <a:ext cx="2215" cy="6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2141" y="0"/>
                </a:cxn>
                <a:cxn ang="0">
                  <a:pos x="2165" y="1"/>
                </a:cxn>
                <a:cxn ang="0">
                  <a:pos x="2181" y="3"/>
                </a:cxn>
                <a:cxn ang="0">
                  <a:pos x="2197" y="6"/>
                </a:cxn>
                <a:cxn ang="0">
                  <a:pos x="2214" y="12"/>
                </a:cxn>
              </a:cxnLst>
              <a:rect l="0" t="0" r="r" b="b"/>
              <a:pathLst>
                <a:path w="2215" h="62">
                  <a:moveTo>
                    <a:pt x="0" y="61"/>
                  </a:moveTo>
                  <a:lnTo>
                    <a:pt x="2141" y="0"/>
                  </a:lnTo>
                  <a:lnTo>
                    <a:pt x="2165" y="1"/>
                  </a:lnTo>
                  <a:lnTo>
                    <a:pt x="2181" y="3"/>
                  </a:lnTo>
                  <a:lnTo>
                    <a:pt x="2197" y="6"/>
                  </a:lnTo>
                  <a:lnTo>
                    <a:pt x="2214" y="12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0" name="Line 16"/>
            <p:cNvSpPr>
              <a:spLocks noChangeShapeType="1"/>
            </p:cNvSpPr>
            <p:nvPr/>
          </p:nvSpPr>
          <p:spPr bwMode="auto">
            <a:xfrm>
              <a:off x="2680" y="3847"/>
              <a:ext cx="26" cy="14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1" name="Oval 17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2" name="Oval 18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3" name="Oval 19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4" name="Oval 20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5" name="Oval 21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6" name="Oval 22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7" name="Oval 23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8" name="Oval 24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9" name="Freeform 25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  <a:cxn ang="0">
                  <a:pos x="1603" y="738"/>
                </a:cxn>
              </a:cxnLst>
              <a:rect l="0" t="0" r="r" b="b"/>
              <a:pathLst>
                <a:path w="2789" h="776">
                  <a:moveTo>
                    <a:pt x="1598" y="739"/>
                  </a:move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  <a:lnTo>
                    <a:pt x="1603" y="738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0" name="Line 26"/>
            <p:cNvSpPr>
              <a:spLocks noChangeShapeType="1"/>
            </p:cNvSpPr>
            <p:nvPr/>
          </p:nvSpPr>
          <p:spPr bwMode="auto">
            <a:xfrm flipH="1">
              <a:off x="3824" y="3951"/>
              <a:ext cx="5" cy="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1" name="Freeform 27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2" name="Freeform 28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3" name="Freeform 29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4" name="Freeform 30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5" name="Oval 31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6" name="Oval 32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7" name="Oval 33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8" name="Oval 34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9" name="Oval 35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0" name="Oval 36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1" name="Oval 37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2" name="Oval 38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48544" y="304800"/>
            <a:ext cx="8314506" cy="1143000"/>
          </a:xfr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5400" i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Modems</a:t>
            </a:r>
          </a:p>
        </p:txBody>
      </p:sp>
      <p:grpSp>
        <p:nvGrpSpPr>
          <p:cNvPr id="10243" name="Group 8"/>
          <p:cNvGrpSpPr>
            <a:grpSpLocks/>
          </p:cNvGrpSpPr>
          <p:nvPr/>
        </p:nvGrpSpPr>
        <p:grpSpPr bwMode="auto">
          <a:xfrm>
            <a:off x="381000" y="1828800"/>
            <a:ext cx="9144000" cy="4165600"/>
            <a:chOff x="240" y="1200"/>
            <a:chExt cx="5760" cy="2576"/>
          </a:xfrm>
        </p:grpSpPr>
        <p:sp>
          <p:nvSpPr>
            <p:cNvPr id="350212" name="Rectangle 4"/>
            <p:cNvSpPr>
              <a:spLocks noChangeArrowheads="1"/>
            </p:cNvSpPr>
            <p:nvPr/>
          </p:nvSpPr>
          <p:spPr bwMode="auto">
            <a:xfrm>
              <a:off x="4460" y="2017"/>
              <a:ext cx="1540" cy="75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s-ES_tradnl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Modem</a:t>
              </a:r>
            </a:p>
          </p:txBody>
        </p:sp>
        <p:pic>
          <p:nvPicPr>
            <p:cNvPr id="10245" name="Picture 5" descr="F4_2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40000"/>
            </a:blip>
            <a:srcRect/>
            <a:stretch>
              <a:fillRect/>
            </a:stretch>
          </p:blipFill>
          <p:spPr bwMode="auto">
            <a:xfrm>
              <a:off x="240" y="1200"/>
              <a:ext cx="3312" cy="2576"/>
            </a:xfrm>
            <a:prstGeom prst="rect">
              <a:avLst/>
            </a:prstGeom>
            <a:solidFill>
              <a:schemeClr val="hlink"/>
            </a:solidFill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sp>
          <p:nvSpPr>
            <p:cNvPr id="350214" name="Line 6"/>
            <p:cNvSpPr>
              <a:spLocks noChangeShapeType="1"/>
            </p:cNvSpPr>
            <p:nvPr/>
          </p:nvSpPr>
          <p:spPr bwMode="auto">
            <a:xfrm>
              <a:off x="3312" y="1920"/>
              <a:ext cx="1139" cy="409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0215" name="Line 7"/>
            <p:cNvSpPr>
              <a:spLocks noChangeShapeType="1"/>
            </p:cNvSpPr>
            <p:nvPr/>
          </p:nvSpPr>
          <p:spPr bwMode="auto">
            <a:xfrm flipH="1">
              <a:off x="3264" y="2448"/>
              <a:ext cx="1206" cy="35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57175"/>
            <a:ext cx="9015412" cy="132397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endParaRPr lang="es-ES_tradnl" sz="5400" dirty="0">
              <a:solidFill>
                <a:srgbClr val="003399"/>
              </a:solidFill>
            </a:endParaRPr>
          </a:p>
        </p:txBody>
      </p:sp>
      <p:sp>
        <p:nvSpPr>
          <p:cNvPr id="351235" name="Freeform 3"/>
          <p:cNvSpPr>
            <a:spLocks/>
          </p:cNvSpPr>
          <p:nvPr/>
        </p:nvSpPr>
        <p:spPr bwMode="auto">
          <a:xfrm>
            <a:off x="681831" y="1818358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906000" cy="4038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Funciones :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1)       Dialogar  con  los  equipos  terminales de datos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en el establecimiento, Mantenimiento y terminación de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la transmisión de datos.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2)       Transformación  y  reconversión  de  las  señales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para hacerlas compatibles con el medio de transmisión.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(Modulación/Demodulación).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4" grpId="0" animBg="1"/>
      <p:bldP spid="351235" grpId="0" animBg="1"/>
      <p:bldP spid="11268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6032" y="0"/>
            <a:ext cx="826176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(MODEM)</a:t>
            </a:r>
            <a:endParaRPr lang="es-ES_tradnl" sz="4800" b="1" dirty="0">
              <a:solidFill>
                <a:srgbClr val="003399"/>
              </a:solidFill>
            </a:endParaRPr>
          </a:p>
        </p:txBody>
      </p:sp>
      <p:grpSp>
        <p:nvGrpSpPr>
          <p:cNvPr id="12291" name="Group 41"/>
          <p:cNvGrpSpPr>
            <a:grpSpLocks/>
          </p:cNvGrpSpPr>
          <p:nvPr/>
        </p:nvGrpSpPr>
        <p:grpSpPr bwMode="auto">
          <a:xfrm>
            <a:off x="200025" y="1520825"/>
            <a:ext cx="9456738" cy="5062538"/>
            <a:chOff x="30" y="946"/>
            <a:chExt cx="5957" cy="3189"/>
          </a:xfrm>
        </p:grpSpPr>
        <p:sp>
          <p:nvSpPr>
            <p:cNvPr id="352259" name="Freeform 3"/>
            <p:cNvSpPr>
              <a:spLocks/>
            </p:cNvSpPr>
            <p:nvPr/>
          </p:nvSpPr>
          <p:spPr bwMode="auto">
            <a:xfrm>
              <a:off x="30" y="946"/>
              <a:ext cx="5897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55" y="0"/>
                </a:cxn>
              </a:cxnLst>
              <a:rect l="0" t="0" r="r" b="b"/>
              <a:pathLst>
                <a:path w="5556" h="1">
                  <a:moveTo>
                    <a:pt x="0" y="0"/>
                  </a:moveTo>
                  <a:lnTo>
                    <a:pt x="5555" y="0"/>
                  </a:lnTo>
                </a:path>
              </a:pathLst>
            </a:custGeom>
            <a:noFill/>
            <a:ln w="63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 flipV="1">
              <a:off x="1488" y="1392"/>
              <a:ext cx="768" cy="110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7" name="Line 11"/>
            <p:cNvSpPr>
              <a:spLocks noChangeShapeType="1"/>
            </p:cNvSpPr>
            <p:nvPr/>
          </p:nvSpPr>
          <p:spPr bwMode="auto">
            <a:xfrm>
              <a:off x="3744" y="1344"/>
              <a:ext cx="813" cy="1145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8" name="Line 12"/>
            <p:cNvSpPr>
              <a:spLocks noChangeShapeType="1"/>
            </p:cNvSpPr>
            <p:nvPr/>
          </p:nvSpPr>
          <p:spPr bwMode="auto">
            <a:xfrm flipV="1">
              <a:off x="1488" y="2054"/>
              <a:ext cx="1071" cy="44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9" name="Line 13"/>
            <p:cNvSpPr>
              <a:spLocks noChangeShapeType="1"/>
            </p:cNvSpPr>
            <p:nvPr/>
          </p:nvSpPr>
          <p:spPr bwMode="auto">
            <a:xfrm>
              <a:off x="3792" y="2160"/>
              <a:ext cx="768" cy="336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1440" y="2448"/>
              <a:ext cx="768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3888" y="2496"/>
              <a:ext cx="720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2" name="Freeform 16"/>
            <p:cNvSpPr>
              <a:spLocks/>
            </p:cNvSpPr>
            <p:nvPr/>
          </p:nvSpPr>
          <p:spPr bwMode="auto">
            <a:xfrm>
              <a:off x="1536" y="2496"/>
              <a:ext cx="768" cy="13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267"/>
                </a:cxn>
                <a:cxn ang="0">
                  <a:pos x="735" y="1267"/>
                </a:cxn>
              </a:cxnLst>
              <a:rect l="0" t="0" r="r" b="b"/>
              <a:pathLst>
                <a:path w="748" h="1268">
                  <a:moveTo>
                    <a:pt x="0" y="0"/>
                  </a:moveTo>
                  <a:lnTo>
                    <a:pt x="747" y="1267"/>
                  </a:lnTo>
                  <a:lnTo>
                    <a:pt x="735" y="1267"/>
                  </a:lnTo>
                </a:path>
              </a:pathLst>
            </a:custGeom>
            <a:noFill/>
            <a:ln w="76200" cap="flat" cmpd="sng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3" name="Line 17"/>
            <p:cNvSpPr>
              <a:spLocks noChangeShapeType="1"/>
            </p:cNvSpPr>
            <p:nvPr/>
          </p:nvSpPr>
          <p:spPr bwMode="auto">
            <a:xfrm flipV="1">
              <a:off x="3792" y="2496"/>
              <a:ext cx="816" cy="134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5" name="Line 19"/>
            <p:cNvSpPr>
              <a:spLocks noChangeShapeType="1"/>
            </p:cNvSpPr>
            <p:nvPr/>
          </p:nvSpPr>
          <p:spPr bwMode="auto">
            <a:xfrm>
              <a:off x="2976" y="1584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02" name="Group 36"/>
            <p:cNvGrpSpPr>
              <a:grpSpLocks/>
            </p:cNvGrpSpPr>
            <p:nvPr/>
          </p:nvGrpSpPr>
          <p:grpSpPr bwMode="auto">
            <a:xfrm>
              <a:off x="2160" y="2620"/>
              <a:ext cx="1728" cy="596"/>
              <a:chOff x="2208" y="2620"/>
              <a:chExt cx="1680" cy="596"/>
            </a:xfrm>
          </p:grpSpPr>
          <p:sp>
            <p:nvSpPr>
              <p:cNvPr id="352263" name="Rectangle 7"/>
              <p:cNvSpPr>
                <a:spLocks noChangeArrowheads="1"/>
              </p:cNvSpPr>
              <p:nvPr/>
            </p:nvSpPr>
            <p:spPr bwMode="auto">
              <a:xfrm flipV="1">
                <a:off x="2208" y="2620"/>
                <a:ext cx="1680" cy="5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7" name="Text Box 21"/>
              <p:cNvSpPr txBox="1">
                <a:spLocks noChangeArrowheads="1"/>
              </p:cNvSpPr>
              <p:nvPr/>
            </p:nvSpPr>
            <p:spPr bwMode="auto">
              <a:xfrm>
                <a:off x="2304" y="2739"/>
                <a:ext cx="1488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  (Principal)</a:t>
                </a:r>
              </a:p>
            </p:txBody>
          </p:sp>
        </p:grpSp>
        <p:grpSp>
          <p:nvGrpSpPr>
            <p:cNvPr id="12303" name="Group 34"/>
            <p:cNvGrpSpPr>
              <a:grpSpLocks/>
            </p:cNvGrpSpPr>
            <p:nvPr/>
          </p:nvGrpSpPr>
          <p:grpSpPr bwMode="auto">
            <a:xfrm>
              <a:off x="146" y="2016"/>
              <a:ext cx="1390" cy="864"/>
              <a:chOff x="290" y="1972"/>
              <a:chExt cx="1246" cy="797"/>
            </a:xfrm>
          </p:grpSpPr>
          <p:sp>
            <p:nvSpPr>
              <p:cNvPr id="352260" name="Rectangle 4"/>
              <p:cNvSpPr>
                <a:spLocks noChangeArrowheads="1"/>
              </p:cNvSpPr>
              <p:nvPr/>
            </p:nvSpPr>
            <p:spPr bwMode="auto">
              <a:xfrm flipV="1">
                <a:off x="290" y="1972"/>
                <a:ext cx="1246" cy="797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8" name="Text Box 22"/>
              <p:cNvSpPr txBox="1">
                <a:spLocks noChangeArrowheads="1"/>
              </p:cNvSpPr>
              <p:nvPr/>
            </p:nvSpPr>
            <p:spPr bwMode="auto">
              <a:xfrm>
                <a:off x="319" y="2145"/>
                <a:ext cx="104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 dirty="0">
                    <a:solidFill>
                      <a:schemeClr val="bg1"/>
                    </a:solidFill>
                  </a:rPr>
                  <a:t>  </a:t>
                </a: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Interfaz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PC</a:t>
                </a:r>
                <a:r>
                  <a:rPr lang="es-ES_tradnl" sz="1700" i="0" dirty="0">
                    <a:solidFill>
                      <a:schemeClr val="bg1"/>
                    </a:solidFill>
                  </a:rPr>
                  <a:t>.</a:t>
                </a:r>
                <a:endParaRPr lang="es-ES_tradnl" sz="2400" i="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52286" name="AutoShape 30"/>
            <p:cNvSpPr>
              <a:spLocks noChangeArrowheads="1"/>
            </p:cNvSpPr>
            <p:nvPr/>
          </p:nvSpPr>
          <p:spPr bwMode="auto">
            <a:xfrm>
              <a:off x="2208" y="1776"/>
              <a:ext cx="1584" cy="62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Unidad de Control</a:t>
              </a:r>
            </a:p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 Sincronismo</a:t>
              </a:r>
              <a:endParaRPr lang="es-AR" sz="2000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12305" name="Group 33"/>
            <p:cNvGrpSpPr>
              <a:grpSpLocks/>
            </p:cNvGrpSpPr>
            <p:nvPr/>
          </p:nvGrpSpPr>
          <p:grpSpPr bwMode="auto">
            <a:xfrm>
              <a:off x="4512" y="2112"/>
              <a:ext cx="1475" cy="854"/>
              <a:chOff x="4560" y="2064"/>
              <a:chExt cx="1296" cy="902"/>
            </a:xfrm>
          </p:grpSpPr>
          <p:sp>
            <p:nvSpPr>
              <p:cNvPr id="352261" name="Rectangle 5"/>
              <p:cNvSpPr>
                <a:spLocks noChangeArrowheads="1"/>
              </p:cNvSpPr>
              <p:nvPr/>
            </p:nvSpPr>
            <p:spPr bwMode="auto">
              <a:xfrm flipV="1">
                <a:off x="4560" y="2064"/>
                <a:ext cx="1296" cy="902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9" name="Text Box 23"/>
              <p:cNvSpPr txBox="1">
                <a:spLocks noChangeArrowheads="1"/>
              </p:cNvSpPr>
              <p:nvPr/>
            </p:nvSpPr>
            <p:spPr bwMode="auto">
              <a:xfrm>
                <a:off x="4704" y="2190"/>
                <a:ext cx="1060" cy="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900" i="0" dirty="0">
                    <a:solidFill>
                      <a:schemeClr val="bg1"/>
                    </a:solidFill>
                  </a:rPr>
                  <a:t>    </a:t>
                </a: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interfaz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línea</a:t>
                </a:r>
                <a:endParaRPr lang="es-ES_tradnl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grpSp>
          <p:nvGrpSpPr>
            <p:cNvPr id="12306" name="Group 35"/>
            <p:cNvGrpSpPr>
              <a:grpSpLocks/>
            </p:cNvGrpSpPr>
            <p:nvPr/>
          </p:nvGrpSpPr>
          <p:grpSpPr bwMode="auto">
            <a:xfrm>
              <a:off x="2304" y="3456"/>
              <a:ext cx="1488" cy="679"/>
              <a:chOff x="2304" y="3456"/>
              <a:chExt cx="1488" cy="679"/>
            </a:xfrm>
          </p:grpSpPr>
          <p:sp>
            <p:nvSpPr>
              <p:cNvPr id="352265" name="Rectangle 9"/>
              <p:cNvSpPr>
                <a:spLocks noChangeArrowheads="1"/>
              </p:cNvSpPr>
              <p:nvPr/>
            </p:nvSpPr>
            <p:spPr bwMode="auto">
              <a:xfrm flipV="1">
                <a:off x="2304" y="3456"/>
                <a:ext cx="1488" cy="6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82" name="Text Box 26"/>
              <p:cNvSpPr txBox="1">
                <a:spLocks noChangeArrowheads="1"/>
              </p:cNvSpPr>
              <p:nvPr/>
            </p:nvSpPr>
            <p:spPr bwMode="auto">
              <a:xfrm>
                <a:off x="2400" y="3540"/>
                <a:ext cx="1296" cy="54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>
                    <a:solidFill>
                      <a:srgbClr val="660066"/>
                    </a:solidFill>
                  </a:rPr>
                  <a:t> </a:t>
                </a: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secundarios</a:t>
                </a:r>
              </a:p>
            </p:txBody>
          </p:sp>
        </p:grpSp>
        <p:grpSp>
          <p:nvGrpSpPr>
            <p:cNvPr id="12307" name="Group 37"/>
            <p:cNvGrpSpPr>
              <a:grpSpLocks/>
            </p:cNvGrpSpPr>
            <p:nvPr/>
          </p:nvGrpSpPr>
          <p:grpSpPr bwMode="auto">
            <a:xfrm>
              <a:off x="2256" y="1008"/>
              <a:ext cx="1488" cy="576"/>
              <a:chOff x="2256" y="1008"/>
              <a:chExt cx="1488" cy="576"/>
            </a:xfrm>
          </p:grpSpPr>
          <p:sp>
            <p:nvSpPr>
              <p:cNvPr id="352262" name="Rectangle 6"/>
              <p:cNvSpPr>
                <a:spLocks noChangeArrowheads="1"/>
              </p:cNvSpPr>
              <p:nvPr/>
            </p:nvSpPr>
            <p:spPr bwMode="auto">
              <a:xfrm flipV="1">
                <a:off x="2256" y="1008"/>
                <a:ext cx="1488" cy="5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6" name="Text Box 20"/>
              <p:cNvSpPr txBox="1">
                <a:spLocks noChangeArrowheads="1"/>
              </p:cNvSpPr>
              <p:nvPr/>
            </p:nvSpPr>
            <p:spPr bwMode="auto">
              <a:xfrm>
                <a:off x="2400" y="1104"/>
                <a:ext cx="1200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(Principal)</a:t>
                </a:r>
              </a:p>
            </p:txBody>
          </p:sp>
        </p:grpSp>
        <p:sp>
          <p:nvSpPr>
            <p:cNvPr id="352294" name="Line 38"/>
            <p:cNvSpPr>
              <a:spLocks noChangeShapeType="1"/>
            </p:cNvSpPr>
            <p:nvPr/>
          </p:nvSpPr>
          <p:spPr bwMode="auto">
            <a:xfrm>
              <a:off x="2976" y="2400"/>
              <a:ext cx="0" cy="240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95" name="Line 39"/>
            <p:cNvSpPr>
              <a:spLocks noChangeShapeType="1"/>
            </p:cNvSpPr>
            <p:nvPr/>
          </p:nvSpPr>
          <p:spPr bwMode="auto">
            <a:xfrm>
              <a:off x="2976" y="3216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42950" y="6858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4400" b="0" i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42950" y="685800"/>
            <a:ext cx="8502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3600" b="0" i="0">
              <a:latin typeface="Times New Roman" pitchFamily="18" charset="0"/>
            </a:endParaRPr>
          </a:p>
        </p:txBody>
      </p:sp>
      <p:pic>
        <p:nvPicPr>
          <p:cNvPr id="18436" name="Picture 4" descr="F9_1"/>
          <p:cNvPicPr>
            <a:picLocks noChangeAspect="1" noChangeArrowheads="1"/>
          </p:cNvPicPr>
          <p:nvPr/>
        </p:nvPicPr>
        <p:blipFill>
          <a:blip r:embed="rId2" cstate="print">
            <a:lum bright="-40000" contrast="22000"/>
          </a:blip>
          <a:srcRect/>
          <a:stretch>
            <a:fillRect/>
          </a:stretch>
        </p:blipFill>
        <p:spPr bwMode="auto">
          <a:xfrm>
            <a:off x="304800" y="2286000"/>
            <a:ext cx="9296400" cy="40386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57381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88504" y="304800"/>
            <a:ext cx="9074596" cy="1600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Extensiones de LANS</a:t>
            </a:r>
            <a:r>
              <a:rPr lang="es-ES_tradnl" sz="4000">
                <a:solidFill>
                  <a:schemeClr val="accent2"/>
                </a:solidFill>
              </a:rPr>
              <a:t> </a:t>
            </a:r>
            <a:endParaRPr lang="es-AR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8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745538" cy="1219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(MODEM)</a:t>
            </a:r>
            <a:endParaRPr lang="es-ES_tradnl" sz="4800">
              <a:solidFill>
                <a:srgbClr val="003399"/>
              </a:solidFill>
            </a:endParaRPr>
          </a:p>
        </p:txBody>
      </p:sp>
      <p:sp>
        <p:nvSpPr>
          <p:cNvPr id="353283" name="Freeform 3"/>
          <p:cNvSpPr>
            <a:spLocks/>
          </p:cNvSpPr>
          <p:nvPr/>
        </p:nvSpPr>
        <p:spPr bwMode="auto">
          <a:xfrm>
            <a:off x="585788" y="1997075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2209800"/>
            <a:ext cx="8610600" cy="40481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/>
          <a:lstStyle/>
          <a:p>
            <a:pPr marL="473075" indent="31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>
                <a:solidFill>
                  <a:srgbClr val="003399"/>
                </a:solidFill>
                <a:latin typeface="Arial" charset="0"/>
              </a:rPr>
              <a:t>Parámetros para la elección de un Módem :</a:t>
            </a:r>
            <a:endParaRPr lang="es-ES_tradnl" sz="2800" b="1" i="1">
              <a:solidFill>
                <a:srgbClr val="003399"/>
              </a:solidFill>
              <a:latin typeface="Arial" charset="0"/>
            </a:endParaRP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Canal (Analógico-Digital)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Velocidad de Transmisión (BPS)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Línea de Transmisión (Cant de Hilos)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transmisión (Sincrónico/asincrónico)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Explotación (Semiduplex, duplex)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Modulación 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8382000" cy="12192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</a:t>
            </a:r>
          </a:p>
        </p:txBody>
      </p:sp>
      <p:sp>
        <p:nvSpPr>
          <p:cNvPr id="354307" name="Freeform 3"/>
          <p:cNvSpPr>
            <a:spLocks/>
          </p:cNvSpPr>
          <p:nvPr/>
        </p:nvSpPr>
        <p:spPr bwMode="auto">
          <a:xfrm>
            <a:off x="1082675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2438400"/>
            <a:ext cx="6940624" cy="394335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Marcaje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De Radio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Ópticos (Fibra Óptica)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Satelitales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De Red Eléctrica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Celular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9220200" cy="1219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2060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 (interfaces)</a:t>
            </a:r>
          </a:p>
        </p:txBody>
      </p:sp>
      <p:sp>
        <p:nvSpPr>
          <p:cNvPr id="384003" name="Freeform 1027"/>
          <p:cNvSpPr>
            <a:spLocks/>
          </p:cNvSpPr>
          <p:nvPr/>
        </p:nvSpPr>
        <p:spPr bwMode="auto">
          <a:xfrm flipV="1">
            <a:off x="1" y="1754187"/>
            <a:ext cx="9906000" cy="45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07" name="Rectangle 1031"/>
          <p:cNvSpPr>
            <a:spLocks noChangeArrowheads="1"/>
          </p:cNvSpPr>
          <p:nvPr/>
        </p:nvSpPr>
        <p:spPr bwMode="auto">
          <a:xfrm>
            <a:off x="4267200" y="30099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5" name="Picture 1030" descr="pccardpeti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3276600" cy="200183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09" name="Rectangle 1033"/>
          <p:cNvSpPr>
            <a:spLocks noChangeArrowheads="1"/>
          </p:cNvSpPr>
          <p:nvPr/>
        </p:nvSpPr>
        <p:spPr bwMode="auto">
          <a:xfrm>
            <a:off x="4267200" y="29718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7" name="Picture 1032" descr="spmod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0140" y="1981200"/>
            <a:ext cx="3124200" cy="20828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1" name="Rectangle 1035"/>
          <p:cNvSpPr>
            <a:spLocks noChangeArrowheads="1"/>
          </p:cNvSpPr>
          <p:nvPr/>
        </p:nvSpPr>
        <p:spPr bwMode="auto">
          <a:xfrm>
            <a:off x="4333875" y="2809875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9" name="Picture 1034" descr="modem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4688" y="2001838"/>
            <a:ext cx="2743200" cy="206216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1" name="Picture 1036" descr="modemus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17" y="4572000"/>
            <a:ext cx="2514600" cy="169545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5" name="Rectangle 1039"/>
          <p:cNvSpPr>
            <a:spLocks noChangeArrowheads="1"/>
          </p:cNvSpPr>
          <p:nvPr/>
        </p:nvSpPr>
        <p:spPr bwMode="auto">
          <a:xfrm>
            <a:off x="4592960" y="26606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73" name="Picture 1038" descr="mt2mode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1387" y="4583113"/>
            <a:ext cx="2386013" cy="175101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4" name="Picture 10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9875" y="4643438"/>
            <a:ext cx="1600200" cy="1638300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5" name="Picture 102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97426" y="4691063"/>
            <a:ext cx="2227262" cy="1643063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33826"/>
            <a:ext cx="9906000" cy="26892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Mg PABLO ALEJANDRO LENA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plena@unlam.edu.ar                 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Ing. MARIO KRAJNIK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mariokrajnik@yahoo.com.ar </a:t>
            </a:r>
            <a:endParaRPr lang="es-AR" sz="3600" b="1" i="1" u="sng" dirty="0">
              <a:solidFill>
                <a:srgbClr val="333399"/>
              </a:solidFill>
              <a:latin typeface="Arial" charset="0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AR" sz="3600" b="1" i="1" u="sng" dirty="0">
                <a:solidFill>
                  <a:srgbClr val="333399"/>
                </a:solidFill>
                <a:latin typeface="Arial" charset="0"/>
              </a:rPr>
              <a:t>2021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28229" y="620688"/>
            <a:ext cx="9204325" cy="3096344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>
                <a:lumMod val="75000"/>
              </a:schemeClr>
            </a:solidFill>
          </a:ln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s-AR" sz="54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54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28600"/>
            <a:ext cx="9112696" cy="11430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- </a:t>
            </a:r>
          </a:p>
        </p:txBody>
      </p:sp>
      <p:pic>
        <p:nvPicPr>
          <p:cNvPr id="16387" name="Picture 4" descr="F4_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9296400" cy="4572000"/>
          </a:xfrm>
          <a:prstGeom prst="rect">
            <a:avLst/>
          </a:prstGeom>
          <a:solidFill>
            <a:srgbClr val="FF9900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9144000" cy="1371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Uso en líneas telefónicas</a:t>
            </a:r>
          </a:p>
        </p:txBody>
      </p:sp>
      <p:pic>
        <p:nvPicPr>
          <p:cNvPr id="17411" name="Picture 3" descr="F4_5"/>
          <p:cNvPicPr>
            <a:picLocks noChangeAspect="1" noChangeArrowheads="1"/>
          </p:cNvPicPr>
          <p:nvPr/>
        </p:nvPicPr>
        <p:blipFill>
          <a:blip r:embed="rId2" cstate="print">
            <a:lum bright="-40000" contrast="64000"/>
          </a:blip>
          <a:srcRect/>
          <a:stretch>
            <a:fillRect/>
          </a:stretch>
        </p:blipFill>
        <p:spPr bwMode="auto">
          <a:xfrm>
            <a:off x="457200" y="1752600"/>
            <a:ext cx="9067800" cy="44958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359900" cy="13716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Modem Digital</a:t>
            </a:r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358403" name="Freeform 3"/>
          <p:cNvSpPr>
            <a:spLocks/>
          </p:cNvSpPr>
          <p:nvPr/>
        </p:nvSpPr>
        <p:spPr bwMode="auto">
          <a:xfrm>
            <a:off x="609600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9372600" cy="39624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36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Unidad de Transmisión de Datos de Alta velocidad)</a:t>
            </a:r>
            <a:endParaRPr lang="es-ES_tradnl" sz="3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Para Líneas digitales con velocidades de 64 Kbps múltiplos </a:t>
            </a: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   de 64 Kbps y enlaces de 2 Mbps. (ISDN)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Velocidad configurable por software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Operación síncrona o asíncrona.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Transparencia al protocolo del usuario.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Supervisión y mantenimiento centralizado hasta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  la interfaz del usuario.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Limite de Transmisión                        5,5 KM </a:t>
            </a:r>
            <a:endParaRPr lang="es-ES_tradnl" sz="1800" dirty="0">
              <a:latin typeface="Arial" charset="0"/>
            </a:endParaRPr>
          </a:p>
        </p:txBody>
      </p:sp>
      <p:grpSp>
        <p:nvGrpSpPr>
          <p:cNvPr id="19461" name="Group 40"/>
          <p:cNvGrpSpPr>
            <a:grpSpLocks/>
          </p:cNvGrpSpPr>
          <p:nvPr/>
        </p:nvGrpSpPr>
        <p:grpSpPr bwMode="auto">
          <a:xfrm>
            <a:off x="4114800" y="3429000"/>
            <a:ext cx="5181600" cy="2438400"/>
            <a:chOff x="2400" y="2112"/>
            <a:chExt cx="3504" cy="1536"/>
          </a:xfrm>
        </p:grpSpPr>
        <p:grpSp>
          <p:nvGrpSpPr>
            <p:cNvPr id="19462" name="Group 5"/>
            <p:cNvGrpSpPr>
              <a:grpSpLocks/>
            </p:cNvGrpSpPr>
            <p:nvPr/>
          </p:nvGrpSpPr>
          <p:grpSpPr bwMode="auto">
            <a:xfrm>
              <a:off x="3888" y="2112"/>
              <a:ext cx="2016" cy="576"/>
              <a:chOff x="2226" y="3212"/>
              <a:chExt cx="2789" cy="776"/>
            </a:xfrm>
          </p:grpSpPr>
          <p:sp>
            <p:nvSpPr>
              <p:cNvPr id="358406" name="Freeform 6"/>
              <p:cNvSpPr>
                <a:spLocks/>
              </p:cNvSpPr>
              <p:nvPr/>
            </p:nvSpPr>
            <p:spPr bwMode="auto">
              <a:xfrm>
                <a:off x="2841" y="3667"/>
                <a:ext cx="2020" cy="268"/>
              </a:xfrm>
              <a:custGeom>
                <a:avLst/>
                <a:gdLst/>
                <a:ahLst/>
                <a:cxnLst>
                  <a:cxn ang="0">
                    <a:pos x="988" y="235"/>
                  </a:cxn>
                  <a:cxn ang="0">
                    <a:pos x="2018" y="206"/>
                  </a:cxn>
                  <a:cxn ang="0">
                    <a:pos x="2018" y="119"/>
                  </a:cxn>
                  <a:cxn ang="0">
                    <a:pos x="2018" y="119"/>
                  </a:cxn>
                  <a:cxn ang="0">
                    <a:pos x="2018" y="0"/>
                  </a:cxn>
                  <a:cxn ang="0">
                    <a:pos x="0" y="52"/>
                  </a:cxn>
                  <a:cxn ang="0">
                    <a:pos x="0" y="179"/>
                  </a:cxn>
                  <a:cxn ang="0">
                    <a:pos x="0" y="178"/>
                  </a:cxn>
                  <a:cxn ang="0">
                    <a:pos x="0" y="267"/>
                  </a:cxn>
                  <a:cxn ang="0">
                    <a:pos x="988" y="235"/>
                  </a:cxn>
                  <a:cxn ang="0">
                    <a:pos x="988" y="235"/>
                  </a:cxn>
                </a:cxnLst>
                <a:rect l="0" t="0" r="r" b="b"/>
                <a:pathLst>
                  <a:path w="2019" h="268">
                    <a:moveTo>
                      <a:pt x="988" y="235"/>
                    </a:moveTo>
                    <a:lnTo>
                      <a:pt x="2018" y="206"/>
                    </a:lnTo>
                    <a:lnTo>
                      <a:pt x="2018" y="119"/>
                    </a:lnTo>
                    <a:lnTo>
                      <a:pt x="2018" y="119"/>
                    </a:lnTo>
                    <a:lnTo>
                      <a:pt x="2018" y="0"/>
                    </a:lnTo>
                    <a:lnTo>
                      <a:pt x="0" y="52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0" y="267"/>
                    </a:lnTo>
                    <a:lnTo>
                      <a:pt x="988" y="235"/>
                    </a:lnTo>
                    <a:lnTo>
                      <a:pt x="988" y="235"/>
                    </a:lnTo>
                  </a:path>
                </a:pathLst>
              </a:custGeom>
              <a:solidFill>
                <a:srgbClr val="000000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7" name="Freeform 7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2714" y="706"/>
                  </a:cxn>
                  <a:cxn ang="0">
                    <a:pos x="1602" y="739"/>
                  </a:cxn>
                  <a:cxn ang="0">
                    <a:pos x="1603" y="691"/>
                  </a:cxn>
                  <a:cxn ang="0">
                    <a:pos x="2633" y="662"/>
                  </a:cxn>
                  <a:cxn ang="0">
                    <a:pos x="2633" y="575"/>
                  </a:cxn>
                  <a:cxn ang="0">
                    <a:pos x="2633" y="575"/>
                  </a:cxn>
                  <a:cxn ang="0">
                    <a:pos x="2633" y="456"/>
                  </a:cxn>
                  <a:cxn ang="0">
                    <a:pos x="615" y="508"/>
                  </a:cxn>
                  <a:cxn ang="0">
                    <a:pos x="615" y="635"/>
                  </a:cxn>
                  <a:cxn ang="0">
                    <a:pos x="615" y="634"/>
                  </a:cxn>
                  <a:cxn ang="0">
                    <a:pos x="615" y="723"/>
                  </a:cxn>
                  <a:cxn ang="0">
                    <a:pos x="1603" y="691"/>
                  </a:cxn>
                  <a:cxn ang="0">
                    <a:pos x="1603" y="691"/>
                  </a:cxn>
                  <a:cxn ang="0">
                    <a:pos x="1603" y="739"/>
                  </a:cxn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</a:cxnLst>
                <a:rect l="0" t="0" r="r" b="b"/>
                <a:pathLst>
                  <a:path w="2789" h="776">
                    <a:moveTo>
                      <a:pt x="2714" y="706"/>
                    </a:moveTo>
                    <a:lnTo>
                      <a:pt x="1602" y="739"/>
                    </a:lnTo>
                    <a:lnTo>
                      <a:pt x="1603" y="691"/>
                    </a:lnTo>
                    <a:lnTo>
                      <a:pt x="2633" y="662"/>
                    </a:lnTo>
                    <a:lnTo>
                      <a:pt x="2633" y="575"/>
                    </a:lnTo>
                    <a:lnTo>
                      <a:pt x="2633" y="575"/>
                    </a:lnTo>
                    <a:lnTo>
                      <a:pt x="2633" y="456"/>
                    </a:lnTo>
                    <a:lnTo>
                      <a:pt x="615" y="508"/>
                    </a:lnTo>
                    <a:lnTo>
                      <a:pt x="615" y="635"/>
                    </a:lnTo>
                    <a:lnTo>
                      <a:pt x="615" y="634"/>
                    </a:lnTo>
                    <a:lnTo>
                      <a:pt x="615" y="723"/>
                    </a:lnTo>
                    <a:lnTo>
                      <a:pt x="1603" y="691"/>
                    </a:lnTo>
                    <a:lnTo>
                      <a:pt x="1603" y="691"/>
                    </a:lnTo>
                    <a:lnTo>
                      <a:pt x="1603" y="739"/>
                    </a:lnTo>
                    <a:lnTo>
                      <a:pt x="1598" y="739"/>
                    </a:ln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</a:path>
                </a:pathLst>
              </a:custGeom>
              <a:solidFill>
                <a:srgbClr val="AAAAAA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8" name="Line 8"/>
              <p:cNvSpPr>
                <a:spLocks noChangeShapeType="1"/>
              </p:cNvSpPr>
              <p:nvPr/>
            </p:nvSpPr>
            <p:spPr bwMode="auto">
              <a:xfrm>
                <a:off x="2227" y="3364"/>
                <a:ext cx="453" cy="482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9" name="Line 9"/>
              <p:cNvSpPr>
                <a:spLocks noChangeShapeType="1"/>
              </p:cNvSpPr>
              <p:nvPr/>
            </p:nvSpPr>
            <p:spPr bwMode="auto">
              <a:xfrm>
                <a:off x="2242" y="3242"/>
                <a:ext cx="505" cy="43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0" name="Freeform 10"/>
              <p:cNvSpPr>
                <a:spLocks/>
              </p:cNvSpPr>
              <p:nvPr/>
            </p:nvSpPr>
            <p:spPr bwMode="auto">
              <a:xfrm>
                <a:off x="2447" y="3246"/>
                <a:ext cx="956" cy="354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22" y="353"/>
                  </a:cxn>
                  <a:cxn ang="0">
                    <a:pos x="955" y="342"/>
                  </a:cxn>
                  <a:cxn ang="0">
                    <a:pos x="418" y="0"/>
                  </a:cxn>
                </a:cxnLst>
                <a:rect l="0" t="0" r="r" b="b"/>
                <a:pathLst>
                  <a:path w="956" h="354">
                    <a:moveTo>
                      <a:pt x="0" y="7"/>
                    </a:moveTo>
                    <a:lnTo>
                      <a:pt x="422" y="353"/>
                    </a:lnTo>
                    <a:lnTo>
                      <a:pt x="955" y="342"/>
                    </a:lnTo>
                    <a:lnTo>
                      <a:pt x="418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1" name="Freeform 11"/>
              <p:cNvSpPr>
                <a:spLocks/>
              </p:cNvSpPr>
              <p:nvPr/>
            </p:nvSpPr>
            <p:spPr bwMode="auto">
              <a:xfrm>
                <a:off x="3472" y="3230"/>
                <a:ext cx="1078" cy="341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85" y="338"/>
                  </a:cxn>
                  <a:cxn ang="0">
                    <a:pos x="1077" y="329"/>
                  </a:cxn>
                  <a:cxn ang="0">
                    <a:pos x="304" y="0"/>
                  </a:cxn>
                </a:cxnLst>
                <a:rect l="0" t="0" r="r" b="b"/>
                <a:pathLst>
                  <a:path w="1078" h="339">
                    <a:moveTo>
                      <a:pt x="0" y="7"/>
                    </a:moveTo>
                    <a:lnTo>
                      <a:pt x="685" y="338"/>
                    </a:lnTo>
                    <a:lnTo>
                      <a:pt x="1077" y="329"/>
                    </a:lnTo>
                    <a:lnTo>
                      <a:pt x="304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2" name="Line 12"/>
              <p:cNvSpPr>
                <a:spLocks noChangeShapeType="1"/>
              </p:cNvSpPr>
              <p:nvPr/>
            </p:nvSpPr>
            <p:spPr bwMode="auto">
              <a:xfrm flipH="1">
                <a:off x="2680" y="3675"/>
                <a:ext cx="67" cy="171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3" name="Line 13"/>
              <p:cNvSpPr>
                <a:spLocks noChangeShapeType="1"/>
              </p:cNvSpPr>
              <p:nvPr/>
            </p:nvSpPr>
            <p:spPr bwMode="auto">
              <a:xfrm flipV="1">
                <a:off x="2680" y="3843"/>
                <a:ext cx="162" cy="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4" name="Freeform 14"/>
              <p:cNvSpPr>
                <a:spLocks/>
              </p:cNvSpPr>
              <p:nvPr/>
            </p:nvSpPr>
            <p:spPr bwMode="auto">
              <a:xfrm>
                <a:off x="4861" y="3775"/>
                <a:ext cx="154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54" y="0"/>
                  </a:cxn>
                  <a:cxn ang="0">
                    <a:pos x="152" y="4"/>
                  </a:cxn>
                </a:cxnLst>
                <a:rect l="0" t="0" r="r" b="b"/>
                <a:pathLst>
                  <a:path w="155" h="8">
                    <a:moveTo>
                      <a:pt x="0" y="7"/>
                    </a:moveTo>
                    <a:lnTo>
                      <a:pt x="154" y="0"/>
                    </a:lnTo>
                    <a:lnTo>
                      <a:pt x="152" y="4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5" name="Freeform 15"/>
              <p:cNvSpPr>
                <a:spLocks/>
              </p:cNvSpPr>
              <p:nvPr/>
            </p:nvSpPr>
            <p:spPr bwMode="auto">
              <a:xfrm>
                <a:off x="2749" y="3616"/>
                <a:ext cx="2216" cy="62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2141" y="0"/>
                  </a:cxn>
                  <a:cxn ang="0">
                    <a:pos x="2165" y="1"/>
                  </a:cxn>
                  <a:cxn ang="0">
                    <a:pos x="2181" y="3"/>
                  </a:cxn>
                  <a:cxn ang="0">
                    <a:pos x="2197" y="6"/>
                  </a:cxn>
                  <a:cxn ang="0">
                    <a:pos x="2214" y="12"/>
                  </a:cxn>
                </a:cxnLst>
                <a:rect l="0" t="0" r="r" b="b"/>
                <a:pathLst>
                  <a:path w="2215" h="62">
                    <a:moveTo>
                      <a:pt x="0" y="61"/>
                    </a:moveTo>
                    <a:lnTo>
                      <a:pt x="2141" y="0"/>
                    </a:lnTo>
                    <a:lnTo>
                      <a:pt x="2165" y="1"/>
                    </a:lnTo>
                    <a:lnTo>
                      <a:pt x="2181" y="3"/>
                    </a:lnTo>
                    <a:lnTo>
                      <a:pt x="2197" y="6"/>
                    </a:lnTo>
                    <a:lnTo>
                      <a:pt x="2214" y="12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6" name="Line 16"/>
              <p:cNvSpPr>
                <a:spLocks noChangeShapeType="1"/>
              </p:cNvSpPr>
              <p:nvPr/>
            </p:nvSpPr>
            <p:spPr bwMode="auto">
              <a:xfrm>
                <a:off x="2680" y="3847"/>
                <a:ext cx="25" cy="14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7" name="Oval 17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8" name="Oval 18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9" name="Oval 19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0" name="Oval 20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1" name="Oval 21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2" name="Oval 22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3" name="Oval 23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4" name="Oval 24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5" name="Freeform 25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  <a:cxn ang="0">
                    <a:pos x="1603" y="738"/>
                  </a:cxn>
                </a:cxnLst>
                <a:rect l="0" t="0" r="r" b="b"/>
                <a:pathLst>
                  <a:path w="2789" h="776">
                    <a:moveTo>
                      <a:pt x="1598" y="739"/>
                    </a:move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  <a:lnTo>
                      <a:pt x="1603" y="738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6" name="Line 26"/>
              <p:cNvSpPr>
                <a:spLocks noChangeShapeType="1"/>
              </p:cNvSpPr>
              <p:nvPr/>
            </p:nvSpPr>
            <p:spPr bwMode="auto">
              <a:xfrm flipH="1">
                <a:off x="3824" y="3952"/>
                <a:ext cx="4" cy="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7" name="Freeform 27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8" name="Freeform 28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9" name="Freeform 29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0" name="Freeform 30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1" name="Oval 31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2" name="Oval 32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3" name="Oval 33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4" name="Oval 34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5" name="Oval 35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6" name="Oval 36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7" name="Oval 37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8" name="Oval 38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463" name="AutoShape 39"/>
            <p:cNvSpPr>
              <a:spLocks noChangeArrowheads="1"/>
            </p:cNvSpPr>
            <p:nvPr/>
          </p:nvSpPr>
          <p:spPr bwMode="auto">
            <a:xfrm>
              <a:off x="2400" y="3456"/>
              <a:ext cx="936" cy="192"/>
            </a:xfrm>
            <a:prstGeom prst="rightArrow">
              <a:avLst>
                <a:gd name="adj1" fmla="val 50000"/>
                <a:gd name="adj2" fmla="val 121875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s-AR" sz="4400" b="0" i="0">
                <a:solidFill>
                  <a:srgbClr val="CC0066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228600"/>
            <a:ext cx="9010650" cy="990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0931" name="Freeform 3"/>
          <p:cNvSpPr>
            <a:spLocks/>
          </p:cNvSpPr>
          <p:nvPr/>
        </p:nvSpPr>
        <p:spPr bwMode="auto">
          <a:xfrm>
            <a:off x="577850" y="14478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0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7650" y="1524000"/>
            <a:ext cx="9163050" cy="3505200"/>
          </a:xfrm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40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endParaRPr lang="es-ES_tradnl" sz="2000">
              <a:latin typeface="Arial" charset="0"/>
            </a:endParaRPr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61"/>
              </p:ext>
            </p:extLst>
          </p:nvPr>
        </p:nvGraphicFramePr>
        <p:xfrm>
          <a:off x="304800" y="1600200"/>
          <a:ext cx="92202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3899100" imgH="2013053" progId="Paint.Picture">
                  <p:embed/>
                </p:oleObj>
              </mc:Choice>
              <mc:Fallback>
                <p:oleObj name="Imagen de mapa de bits" r:id="rId2" imgW="3899100" imgH="2013053" progId="Paint.Picture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9220200" cy="464820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Cablemodem ADSL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1412875"/>
            <a:ext cx="4237038" cy="51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8538" y="1268413"/>
            <a:ext cx="2016125" cy="2808287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0925" y="1341438"/>
            <a:ext cx="2089150" cy="277177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538" y="4149725"/>
            <a:ext cx="2016125" cy="256540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0925" y="4221163"/>
            <a:ext cx="2089150" cy="244792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5" y="1310388"/>
            <a:ext cx="2952328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52" y="1310388"/>
            <a:ext cx="3064089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292694"/>
            <a:ext cx="3224336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86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37260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Multiplexores</a:t>
            </a:r>
            <a:endParaRPr lang="es-ES_tradnl" sz="4000" dirty="0">
              <a:solidFill>
                <a:srgbClr val="003399"/>
              </a:solidFill>
            </a:endParaRPr>
          </a:p>
        </p:txBody>
      </p:sp>
      <p:sp>
        <p:nvSpPr>
          <p:cNvPr id="359427" name="Freeform 3"/>
          <p:cNvSpPr>
            <a:spLocks/>
          </p:cNvSpPr>
          <p:nvPr/>
        </p:nvSpPr>
        <p:spPr bwMode="auto">
          <a:xfrm>
            <a:off x="685800" y="1371600"/>
            <a:ext cx="88153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9372600" cy="48768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dirty="0">
                <a:solidFill>
                  <a:srgbClr val="FFFFFF"/>
                </a:solidFill>
              </a:rPr>
              <a:t>    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Son  aparatos  que  permiten la </a:t>
            </a:r>
            <a:r>
              <a:rPr lang="es-ES_tradnl" sz="29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multicanalización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en un determinado ancho de banda para aprovechar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mas eficientemente el medio de transmisión.</a:t>
            </a:r>
            <a:endParaRPr lang="es-AR" sz="29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Times New Roman" pitchFamily="18" charset="0"/>
            </a:endParaRP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AutoNum type="arabicParenR"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Multiplexores por División de Frecuencia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onda Portador o analógico) FDM.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2) Multiplexores por división de Tiempo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división de Tiempo)TDM.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El intervalo de Tiempo que se le asigna a cada canal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se lo denomina "Ventana".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endParaRPr lang="es-ES_tradnl" sz="800" b="1" dirty="0">
              <a:solidFill>
                <a:srgbClr val="003399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8039100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b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es-ES_tradnl" sz="36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1828800"/>
            <a:ext cx="9291637" cy="43148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División de Tiempo Estadístico (STDM)</a:t>
            </a:r>
          </a:p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Pulsos Codificados  (PDM)</a:t>
            </a:r>
          </a:p>
          <a:p>
            <a:pPr lvl="1">
              <a:defRPr/>
            </a:pP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Multiplexación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por División de Tiempos.</a:t>
            </a:r>
          </a:p>
          <a:p>
            <a:pPr lvl="1">
              <a:defRPr/>
            </a:pP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Utilizados en las principales portadoras WAN utilizan esta Técnica (PDH,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xDSL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Etc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  <a:endParaRPr lang="es-AR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0512" y="228600"/>
            <a:ext cx="892638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endParaRPr lang="es-ES_tradnl" sz="36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78" name="Group 10"/>
          <p:cNvGrpSpPr>
            <a:grpSpLocks/>
          </p:cNvGrpSpPr>
          <p:nvPr/>
        </p:nvGrpSpPr>
        <p:grpSpPr bwMode="auto">
          <a:xfrm>
            <a:off x="415925" y="1844675"/>
            <a:ext cx="9217025" cy="4832350"/>
            <a:chOff x="262" y="1162"/>
            <a:chExt cx="5806" cy="3044"/>
          </a:xfrm>
        </p:grpSpPr>
        <p:pic>
          <p:nvPicPr>
            <p:cNvPr id="5837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" y="1162"/>
              <a:ext cx="5806" cy="1570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" y="2704"/>
              <a:ext cx="1463" cy="150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27" y="2704"/>
              <a:ext cx="2041" cy="1477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" y="2704"/>
              <a:ext cx="2340" cy="1483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9011394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</a:t>
            </a:r>
            <a:r>
              <a:rPr lang="es-ES_tradnl" sz="60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</a:t>
            </a: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40768"/>
            <a:ext cx="9220200" cy="551723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339966"/>
            </a:solidFill>
          </a:ln>
        </p:spPr>
        <p:txBody>
          <a:bodyPr/>
          <a:lstStyle/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Elemento Activo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  <a:sym typeface="Wingdings 3"/>
              </a:rPr>
              <a:t>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Repetidor Multipuerto.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Difusión.</a:t>
            </a:r>
          </a:p>
          <a:p>
            <a:pPr>
              <a:tabLst>
                <a:tab pos="8755063" algn="l"/>
              </a:tabLst>
            </a:pPr>
            <a:endParaRPr lang="es-ES_tradnl" i="1" dirty="0">
              <a:solidFill>
                <a:schemeClr val="accent2"/>
              </a:solidFill>
              <a:latin typeface="Arial" charset="0"/>
            </a:endParaRP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Pueden ser de control centralizado o distribuido.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Son aparatos que permiten el uso del canal en forma dinámica. 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Tienen la posibilidad de entregar el canal bajo ¨Escrutinio¨ dando la señal de libre u ocupado.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Aceleran la velocidad de los canales de datos compartidos. 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8" y="1844824"/>
            <a:ext cx="3019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derecha"/>
          <p:cNvSpPr/>
          <p:nvPr/>
        </p:nvSpPr>
        <p:spPr bwMode="auto">
          <a:xfrm>
            <a:off x="1430909" y="2487761"/>
            <a:ext cx="1368152" cy="365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thickThin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sz="4000" b="1" i="1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1844824"/>
            <a:ext cx="2463316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632520" y="116632"/>
            <a:ext cx="8836534" cy="86409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-64386" y="1209110"/>
            <a:ext cx="9906000" cy="5661248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44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Dispositivos / Elementos Activos:</a:t>
            </a: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Finales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Intermedios</a:t>
            </a:r>
            <a:endParaRPr lang="es-AR" sz="4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59" y="2060848"/>
            <a:ext cx="1656184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2041594"/>
            <a:ext cx="1584176" cy="1099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59" y="2060849"/>
            <a:ext cx="1561133" cy="10801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95" y="3321784"/>
            <a:ext cx="1656184" cy="119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68" y="3318118"/>
            <a:ext cx="1584176" cy="1203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258" y="3318118"/>
            <a:ext cx="1561133" cy="11683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7974" y="4737697"/>
            <a:ext cx="1330640" cy="995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99" y="4737696"/>
            <a:ext cx="1249859" cy="9955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316" y="4723070"/>
            <a:ext cx="1362075" cy="1010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grpSp>
        <p:nvGrpSpPr>
          <p:cNvPr id="13" name="Grupo 12"/>
          <p:cNvGrpSpPr/>
          <p:nvPr/>
        </p:nvGrpSpPr>
        <p:grpSpPr>
          <a:xfrm>
            <a:off x="8262143" y="4723070"/>
            <a:ext cx="1251138" cy="1010187"/>
            <a:chOff x="8310375" y="4723069"/>
            <a:chExt cx="1251138" cy="1010187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0375" y="4723069"/>
              <a:ext cx="1251138" cy="10101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2" name="CuadroTexto 11"/>
            <p:cNvSpPr txBox="1"/>
            <p:nvPr/>
          </p:nvSpPr>
          <p:spPr>
            <a:xfrm>
              <a:off x="8529864" y="4737696"/>
              <a:ext cx="763351" cy="628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400" b="0" i="0" dirty="0"/>
                <a:t>Access</a:t>
              </a:r>
            </a:p>
            <a:p>
              <a:pPr algn="ctr">
                <a:buNone/>
              </a:pPr>
              <a:r>
                <a:rPr lang="es-ES" sz="1400" b="0" i="0" dirty="0"/>
                <a:t>Point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92505" y="2041594"/>
            <a:ext cx="1301959" cy="2437636"/>
            <a:chOff x="8284964" y="1965979"/>
            <a:chExt cx="1301959" cy="2513251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10375" y="1965979"/>
              <a:ext cx="1251138" cy="25132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5" name="CuadroTexto 14"/>
            <p:cNvSpPr txBox="1"/>
            <p:nvPr/>
          </p:nvSpPr>
          <p:spPr>
            <a:xfrm>
              <a:off x="8284964" y="3118157"/>
              <a:ext cx="1301959" cy="360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600" b="0" i="0" dirty="0">
                  <a:solidFill>
                    <a:schemeClr val="bg1"/>
                  </a:solidFill>
                </a:rPr>
                <a:t>Smartphone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4528" y="228600"/>
            <a:ext cx="8788722" cy="1371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(Hub)</a:t>
            </a:r>
            <a:b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Tareas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472" y="1905000"/>
            <a:ext cx="9705528" cy="46923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Sondeo de terminales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Diagnósticos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Control de Errores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Velocidades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Compactación de datos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Protocolos/Códigos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Formato de Mensajes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Capacidad de Almacenamiento limitada (almacena/retransmite)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95033" y="174627"/>
            <a:ext cx="8607730" cy="1344613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_tradnl" sz="4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4547" name="Freeform 3"/>
          <p:cNvSpPr>
            <a:spLocks/>
          </p:cNvSpPr>
          <p:nvPr/>
        </p:nvSpPr>
        <p:spPr bwMode="auto">
          <a:xfrm>
            <a:off x="585788" y="1600200"/>
            <a:ext cx="88169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973" y="1727201"/>
            <a:ext cx="9346834" cy="14478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206375" indent="-30163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concentrador adjudica la  salida a un canal  de  entrada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solamente cuando el canal de entrada transmite realmente.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Así se pueden suprimir  los  silencios , que a menudo son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abundantes en aplicaciones teleinformáticas.</a:t>
            </a:r>
          </a:p>
        </p:txBody>
      </p:sp>
      <p:grpSp>
        <p:nvGrpSpPr>
          <p:cNvPr id="26629" name="Group 37"/>
          <p:cNvGrpSpPr>
            <a:grpSpLocks/>
          </p:cNvGrpSpPr>
          <p:nvPr/>
        </p:nvGrpSpPr>
        <p:grpSpPr bwMode="auto">
          <a:xfrm>
            <a:off x="557457" y="3429000"/>
            <a:ext cx="9150350" cy="3128963"/>
            <a:chOff x="237" y="2254"/>
            <a:chExt cx="5764" cy="1971"/>
          </a:xfrm>
        </p:grpSpPr>
        <p:sp>
          <p:nvSpPr>
            <p:cNvPr id="364554" name="Oval 10"/>
            <p:cNvSpPr>
              <a:spLocks noChangeArrowheads="1"/>
            </p:cNvSpPr>
            <p:nvPr/>
          </p:nvSpPr>
          <p:spPr bwMode="auto">
            <a:xfrm flipV="1">
              <a:off x="237" y="3971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31" name="Text Box 27"/>
            <p:cNvSpPr txBox="1">
              <a:spLocks noChangeArrowheads="1"/>
            </p:cNvSpPr>
            <p:nvPr/>
          </p:nvSpPr>
          <p:spPr bwMode="auto">
            <a:xfrm>
              <a:off x="263" y="3967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T5</a:t>
              </a:r>
            </a:p>
          </p:txBody>
        </p:sp>
        <p:sp>
          <p:nvSpPr>
            <p:cNvPr id="364549" name="Rectangle 5"/>
            <p:cNvSpPr>
              <a:spLocks noChangeArrowheads="1"/>
            </p:cNvSpPr>
            <p:nvPr/>
          </p:nvSpPr>
          <p:spPr bwMode="auto">
            <a:xfrm flipV="1">
              <a:off x="1885" y="3088"/>
              <a:ext cx="1091" cy="3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0" name="Oval 6"/>
            <p:cNvSpPr>
              <a:spLocks noChangeArrowheads="1"/>
            </p:cNvSpPr>
            <p:nvPr/>
          </p:nvSpPr>
          <p:spPr bwMode="auto">
            <a:xfrm flipV="1">
              <a:off x="238" y="2366"/>
              <a:ext cx="449" cy="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1" name="Oval 7"/>
            <p:cNvSpPr>
              <a:spLocks noChangeArrowheads="1"/>
            </p:cNvSpPr>
            <p:nvPr/>
          </p:nvSpPr>
          <p:spPr bwMode="auto">
            <a:xfrm flipV="1">
              <a:off x="256" y="2745"/>
              <a:ext cx="450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2" name="Oval 8"/>
            <p:cNvSpPr>
              <a:spLocks noChangeArrowheads="1"/>
            </p:cNvSpPr>
            <p:nvPr/>
          </p:nvSpPr>
          <p:spPr bwMode="auto">
            <a:xfrm flipV="1">
              <a:off x="250" y="3149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3" name="Oval 9"/>
            <p:cNvSpPr>
              <a:spLocks noChangeArrowheads="1"/>
            </p:cNvSpPr>
            <p:nvPr/>
          </p:nvSpPr>
          <p:spPr bwMode="auto">
            <a:xfrm flipV="1">
              <a:off x="256" y="3566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5" name="Line 11"/>
            <p:cNvSpPr>
              <a:spLocks noChangeShapeType="1"/>
            </p:cNvSpPr>
            <p:nvPr/>
          </p:nvSpPr>
          <p:spPr bwMode="auto">
            <a:xfrm>
              <a:off x="700" y="2490"/>
              <a:ext cx="961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6" name="Line 12"/>
            <p:cNvSpPr>
              <a:spLocks noChangeShapeType="1"/>
            </p:cNvSpPr>
            <p:nvPr/>
          </p:nvSpPr>
          <p:spPr bwMode="auto">
            <a:xfrm>
              <a:off x="706" y="2869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7" name="Line 13"/>
            <p:cNvSpPr>
              <a:spLocks noChangeShapeType="1"/>
            </p:cNvSpPr>
            <p:nvPr/>
          </p:nvSpPr>
          <p:spPr bwMode="auto">
            <a:xfrm>
              <a:off x="725" y="3274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8" name="Line 14"/>
            <p:cNvSpPr>
              <a:spLocks noChangeShapeType="1"/>
            </p:cNvSpPr>
            <p:nvPr/>
          </p:nvSpPr>
          <p:spPr bwMode="auto">
            <a:xfrm>
              <a:off x="718" y="3691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9" name="Line 15"/>
            <p:cNvSpPr>
              <a:spLocks noChangeShapeType="1"/>
            </p:cNvSpPr>
            <p:nvPr/>
          </p:nvSpPr>
          <p:spPr bwMode="auto">
            <a:xfrm>
              <a:off x="712" y="4083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0" name="Line 16"/>
            <p:cNvSpPr>
              <a:spLocks noChangeShapeType="1"/>
            </p:cNvSpPr>
            <p:nvPr/>
          </p:nvSpPr>
          <p:spPr bwMode="auto">
            <a:xfrm flipV="1">
              <a:off x="1686" y="3274"/>
              <a:ext cx="187" cy="82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1" name="Line 17"/>
            <p:cNvSpPr>
              <a:spLocks noChangeShapeType="1"/>
            </p:cNvSpPr>
            <p:nvPr/>
          </p:nvSpPr>
          <p:spPr bwMode="auto">
            <a:xfrm flipV="1">
              <a:off x="1686" y="3262"/>
              <a:ext cx="187" cy="423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2" name="Line 18"/>
            <p:cNvSpPr>
              <a:spLocks noChangeShapeType="1"/>
            </p:cNvSpPr>
            <p:nvPr/>
          </p:nvSpPr>
          <p:spPr bwMode="auto">
            <a:xfrm>
              <a:off x="1686" y="3274"/>
              <a:ext cx="187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3" name="Line 19"/>
            <p:cNvSpPr>
              <a:spLocks noChangeShapeType="1"/>
            </p:cNvSpPr>
            <p:nvPr/>
          </p:nvSpPr>
          <p:spPr bwMode="auto">
            <a:xfrm>
              <a:off x="1673" y="2863"/>
              <a:ext cx="212" cy="411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4" name="Line 20"/>
            <p:cNvSpPr>
              <a:spLocks noChangeShapeType="1"/>
            </p:cNvSpPr>
            <p:nvPr/>
          </p:nvSpPr>
          <p:spPr bwMode="auto">
            <a:xfrm>
              <a:off x="1661" y="2502"/>
              <a:ext cx="212" cy="77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 flipV="1">
              <a:off x="5365" y="2689"/>
              <a:ext cx="636" cy="12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6" name="Freeform 22"/>
            <p:cNvSpPr>
              <a:spLocks/>
            </p:cNvSpPr>
            <p:nvPr/>
          </p:nvSpPr>
          <p:spPr bwMode="auto">
            <a:xfrm>
              <a:off x="2976" y="3264"/>
              <a:ext cx="2400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94" y="0"/>
                </a:cxn>
                <a:cxn ang="0">
                  <a:pos x="2594" y="0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2594" y="0"/>
                  </a:lnTo>
                  <a:lnTo>
                    <a:pt x="2594" y="0"/>
                  </a:lnTo>
                </a:path>
              </a:pathLst>
            </a:custGeom>
            <a:noFill/>
            <a:ln w="95885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49" name="Text Box 23"/>
            <p:cNvSpPr txBox="1">
              <a:spLocks noChangeArrowheads="1"/>
            </p:cNvSpPr>
            <p:nvPr/>
          </p:nvSpPr>
          <p:spPr bwMode="auto">
            <a:xfrm>
              <a:off x="257" y="2361"/>
              <a:ext cx="386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T1</a:t>
              </a:r>
              <a:endParaRPr lang="es-ES_tradnl" sz="2400" i="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26650" name="Text Box 24"/>
            <p:cNvSpPr txBox="1">
              <a:spLocks noChangeArrowheads="1"/>
            </p:cNvSpPr>
            <p:nvPr/>
          </p:nvSpPr>
          <p:spPr bwMode="auto">
            <a:xfrm>
              <a:off x="275" y="2753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T2</a:t>
              </a:r>
            </a:p>
          </p:txBody>
        </p:sp>
        <p:sp>
          <p:nvSpPr>
            <p:cNvPr id="26651" name="Text Box 25"/>
            <p:cNvSpPr txBox="1">
              <a:spLocks noChangeArrowheads="1"/>
            </p:cNvSpPr>
            <p:nvPr/>
          </p:nvSpPr>
          <p:spPr bwMode="auto">
            <a:xfrm>
              <a:off x="263" y="3145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T3</a:t>
              </a:r>
            </a:p>
          </p:txBody>
        </p:sp>
        <p:sp>
          <p:nvSpPr>
            <p:cNvPr id="26652" name="Text Box 26"/>
            <p:cNvSpPr txBox="1">
              <a:spLocks noChangeArrowheads="1"/>
            </p:cNvSpPr>
            <p:nvPr/>
          </p:nvSpPr>
          <p:spPr bwMode="auto">
            <a:xfrm>
              <a:off x="263" y="3556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T4</a:t>
              </a:r>
            </a:p>
          </p:txBody>
        </p:sp>
        <p:sp>
          <p:nvSpPr>
            <p:cNvPr id="26653" name="Text Box 28"/>
            <p:cNvSpPr txBox="1">
              <a:spLocks noChangeArrowheads="1"/>
            </p:cNvSpPr>
            <p:nvPr/>
          </p:nvSpPr>
          <p:spPr bwMode="auto">
            <a:xfrm>
              <a:off x="769" y="2620"/>
              <a:ext cx="834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 dirty="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 dirty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4" name="Text Box 29"/>
            <p:cNvSpPr txBox="1">
              <a:spLocks noChangeArrowheads="1"/>
            </p:cNvSpPr>
            <p:nvPr/>
          </p:nvSpPr>
          <p:spPr bwMode="auto">
            <a:xfrm>
              <a:off x="712" y="3455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5" name="Text Box 30"/>
            <p:cNvSpPr txBox="1">
              <a:spLocks noChangeArrowheads="1"/>
            </p:cNvSpPr>
            <p:nvPr/>
          </p:nvSpPr>
          <p:spPr bwMode="auto">
            <a:xfrm>
              <a:off x="744" y="3026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6" name="Text Box 31"/>
            <p:cNvSpPr txBox="1">
              <a:spLocks noChangeArrowheads="1"/>
            </p:cNvSpPr>
            <p:nvPr/>
          </p:nvSpPr>
          <p:spPr bwMode="auto">
            <a:xfrm>
              <a:off x="694" y="3847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9600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7" name="Text Box 32"/>
            <p:cNvSpPr txBox="1">
              <a:spLocks noChangeArrowheads="1"/>
            </p:cNvSpPr>
            <p:nvPr/>
          </p:nvSpPr>
          <p:spPr bwMode="auto">
            <a:xfrm>
              <a:off x="744" y="2254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8" name="Text Box 33"/>
            <p:cNvSpPr txBox="1">
              <a:spLocks noChangeArrowheads="1"/>
            </p:cNvSpPr>
            <p:nvPr/>
          </p:nvSpPr>
          <p:spPr bwMode="auto">
            <a:xfrm>
              <a:off x="1920" y="3216"/>
              <a:ext cx="98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100" dirty="0">
                  <a:solidFill>
                    <a:schemeClr val="hlink"/>
                  </a:solidFill>
                  <a:latin typeface="Arial Black" pitchFamily="34" charset="0"/>
                </a:rPr>
                <a:t>CONCENTRADOR</a:t>
              </a:r>
              <a:endParaRPr lang="es-ES_tradnl" sz="2400" i="0" dirty="0">
                <a:solidFill>
                  <a:schemeClr val="hlink"/>
                </a:solidFill>
                <a:latin typeface="Arial Black" pitchFamily="34" charset="0"/>
              </a:endParaRPr>
            </a:p>
          </p:txBody>
        </p:sp>
        <p:sp>
          <p:nvSpPr>
            <p:cNvPr id="26659" name="Text Box 34"/>
            <p:cNvSpPr txBox="1">
              <a:spLocks noChangeArrowheads="1"/>
            </p:cNvSpPr>
            <p:nvPr/>
          </p:nvSpPr>
          <p:spPr bwMode="auto">
            <a:xfrm>
              <a:off x="5382" y="3091"/>
              <a:ext cx="572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500">
                  <a:solidFill>
                    <a:schemeClr val="accent2"/>
                  </a:solidFill>
                  <a:latin typeface="Arial Black" pitchFamily="34" charset="0"/>
                </a:rPr>
                <a:t>CPD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60" name="Text Box 35"/>
            <p:cNvSpPr txBox="1">
              <a:spLocks noChangeArrowheads="1"/>
            </p:cNvSpPr>
            <p:nvPr/>
          </p:nvSpPr>
          <p:spPr bwMode="auto">
            <a:xfrm>
              <a:off x="3714" y="3331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7500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954" y="404664"/>
            <a:ext cx="84201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" sz="2900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6496" y="1772816"/>
            <a:ext cx="9145016" cy="46161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Diferencia sustancial con el multiplexor </a:t>
            </a:r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Para el caso de que todos los canales entrantes están simultáneamente activos,  el tráfico total no podrá ser cursado sobre los soportes de salida. </a:t>
            </a: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El concentrador debe  o  bien  almacenar una parte de  la  información para retransmitirla luego , o bien Bloquear  el tráfico de uno o varios canales entrantes.</a:t>
            </a:r>
          </a:p>
          <a:p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9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381000"/>
            <a:ext cx="9036496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Amplificador - Repetidor 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30200" y="1752600"/>
            <a:ext cx="9271000" cy="40116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Dispositivo de Hardware que se utiliza para extender una LAN.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Es un amplificador que conecta dos segmentos de cable regenerando la señal para que llegue a mayor distancia.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Permite la comunicación entre corresponsales (Ignorando que existe un repetidor)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Propaga copias de transmisiones válidas  y otras señales (Colisiones e interferencias)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051" y="32828"/>
            <a:ext cx="874008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Repetidores/</a:t>
            </a:r>
            <a:r>
              <a:rPr lang="es-ES_tradnl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Lan</a:t>
            </a: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Drivers</a:t>
            </a:r>
            <a:r>
              <a:rPr lang="es-ES_tradnl" dirty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396904" y="1377580"/>
            <a:ext cx="8915400" cy="5382312"/>
            <a:chOff x="396904" y="1377580"/>
            <a:chExt cx="8915400" cy="5382312"/>
          </a:xfrm>
        </p:grpSpPr>
        <p:pic>
          <p:nvPicPr>
            <p:cNvPr id="4100" name="Picture 3" descr="F9_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904" y="1377580"/>
              <a:ext cx="8915400" cy="3923628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graphicFrame>
          <p:nvGraphicFramePr>
            <p:cNvPr id="4098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559718"/>
                </p:ext>
              </p:extLst>
            </p:nvPr>
          </p:nvGraphicFramePr>
          <p:xfrm>
            <a:off x="3459191" y="1700808"/>
            <a:ext cx="2790825" cy="1011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2792160" imgH="1011960" progId="">
                    <p:embed/>
                  </p:oleObj>
                </mc:Choice>
                <mc:Fallback>
                  <p:oleObj name="VISIO" r:id="rId3" imgW="2792160" imgH="1011960" progId="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9191" y="1700808"/>
                          <a:ext cx="2790825" cy="1011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2530" y="3309510"/>
              <a:ext cx="2039896" cy="3450382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9024" y="4116705"/>
              <a:ext cx="3832521" cy="2369005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8" y="333375"/>
            <a:ext cx="8569325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600200"/>
            <a:ext cx="9072562" cy="456565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Conectan dos segmentos de LAN.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Filtro de Direcciones MAC con dos Puertas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Encamina los paquetes entre ellos (Tabla de Encaminamiento). 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Soluciona problemas de Interferencia y Colisiones.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Vincula medios físicos de distinto Tipo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Filtrado de Cuadros --&gt;&gt; </a:t>
            </a: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  <a:sym typeface="Wingdings 3" pitchFamily="18" charset="2"/>
              </a:rPr>
              <a:t>Solo envía los necesarios a determinada distancia.</a:t>
            </a: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  <a:p>
            <a:pPr>
              <a:spcBef>
                <a:spcPct val="0"/>
              </a:spcBef>
            </a:pP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27815"/>
            <a:ext cx="9256712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0724" name="Picture 4" descr="F9_4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457200" y="1676400"/>
            <a:ext cx="9144000" cy="44196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55695E-D34C-4B51-A1B5-835BD252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04" y="4869160"/>
            <a:ext cx="1988992" cy="9525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28600"/>
            <a:ext cx="9144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1748" name="Picture 4" descr="F9_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1786880"/>
            <a:ext cx="9144000" cy="47244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4149080"/>
            <a:ext cx="936104" cy="84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4073623"/>
            <a:ext cx="1019601" cy="92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90106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pic>
        <p:nvPicPr>
          <p:cNvPr id="32771" name="Picture 4" descr="F9_7"/>
          <p:cNvPicPr>
            <a:picLocks noChangeAspect="1" noChangeArrowheads="1"/>
          </p:cNvPicPr>
          <p:nvPr/>
        </p:nvPicPr>
        <p:blipFill>
          <a:blip r:embed="rId2" cstate="print">
            <a:lum bright="-20000" contrast="34000"/>
          </a:blip>
          <a:srcRect/>
          <a:stretch>
            <a:fillRect/>
          </a:stretch>
        </p:blipFill>
        <p:spPr bwMode="auto">
          <a:xfrm>
            <a:off x="533400" y="1524000"/>
            <a:ext cx="8991600" cy="4467225"/>
          </a:xfrm>
          <a:prstGeom prst="rect">
            <a:avLst/>
          </a:prstGeom>
          <a:solidFill>
            <a:srgbClr val="EAEAEA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4010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Puerta de Enlace (Gateway)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8420100" cy="4114800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Comunican diferentes arquitecturas y entornos</a:t>
            </a:r>
          </a:p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Interconectan redes </a:t>
            </a:r>
            <a:r>
              <a:rPr lang="es-ES_tradnl" sz="28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heterogéneas</a:t>
            </a: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que no utilizan las mismas :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Arquitecturas 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Lenguajes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Estructura de formato de Datos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Protocolo de Comunicaciones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No Administrable: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no  requiere configuración. Simplemente se lo conecta, se le conectan las interfaces y el equipo cumple su función. 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Simplicidad de instalación pero poco flexible.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Media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Converters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AP. Hogareños.</a:t>
            </a:r>
          </a:p>
        </p:txBody>
      </p:sp>
    </p:spTree>
    <p:extLst>
      <p:ext uri="{BB962C8B-B14F-4D97-AF65-F5344CB8AC3E}">
        <p14:creationId xmlns:p14="http://schemas.microsoft.com/office/powerpoint/2010/main" val="41634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913"/>
            <a:ext cx="91313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>
                <a:solidFill>
                  <a:schemeClr val="accent2"/>
                </a:solidFill>
                <a:latin typeface="Arial" charset="0"/>
              </a:rPr>
              <a:t>Puerta de Enlace (Gateway)</a:t>
            </a: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0" y="1557338"/>
            <a:ext cx="9144000" cy="509587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5400000" scaled="1"/>
          </a:gra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228600"/>
            <a:ext cx="89217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412750" y="1676400"/>
            <a:ext cx="9112250" cy="4562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Sistema (Hard y Soft) utilizado para medir el Nivel de Desempeño del Sistema de Red.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Supervisa hechos específicos y labra estadísticas.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Informa Trafico , Nivel de Colisiones , Uso de Dispositivos, Estaciones F/S,  Etc.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952"/>
            <a:ext cx="9001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rgbClr val="003399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1225689"/>
            <a:ext cx="99060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supervisados por el Administrador de los servicios de la Intranet/Red.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configurados con los servicios necesarios para poder realizar dicha supervisión  (Firewall , Proxy, </a:t>
            </a:r>
            <a:r>
              <a:rPr lang="es-ES_tradnl" sz="3600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Etc</a:t>
            </a: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).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Son una herramienta esencial para medir el desempeño de la red.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Existen productos generales y propietarios.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LU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58" y="-33282"/>
            <a:ext cx="9906000" cy="706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6835" name="Rectangle 3"/>
          <p:cNvSpPr>
            <a:spLocks noGrp="1" noChangeArrowheads="1"/>
          </p:cNvSpPr>
          <p:nvPr>
            <p:ph type="title"/>
          </p:nvPr>
        </p:nvSpPr>
        <p:spPr>
          <a:xfrm>
            <a:off x="4304928" y="908720"/>
            <a:ext cx="5256584" cy="71095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XPL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67000" y="10668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44488" y="188640"/>
            <a:ext cx="9212188" cy="782960"/>
          </a:xfr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61740"/>
            <a:ext cx="9361040" cy="57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0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Mis documentos\3-UNIVERSIDAD DE PALERMO\8- DOCUMENTACIÓN-PRACTICOS\Imagenes WWW-Administración -Varias\EXPLO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777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26" descr="C:\Mis documentos\3-UNIVERSIDAD DE PALERMO\8- DOCUMENTACIÓN-PRACTICOS\Imagenes WWW-Administración -Varias\EXPLOR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5" name="Rectangle 1027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Mis documentos\3-UNIVERSIDAD DE PALERMO\8- DOCUMENTACIÓN-PRACTICOS\Imagenes WWW-Administración -Varias\TRAN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0292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61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88904" y="2750338"/>
            <a:ext cx="3960440" cy="391902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¿Preguntas?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Des questions?</a:t>
            </a:r>
          </a:p>
          <a:p>
            <a:pPr>
              <a:buNone/>
            </a:pPr>
            <a:r>
              <a:rPr lang="it-IT" sz="3000" b="1" dirty="0">
                <a:latin typeface="Arial" panose="020B0604020202020204" pitchFamily="34" charset="0"/>
                <a:cs typeface="Arial" panose="020B0604020202020204" pitchFamily="34" charset="0"/>
              </a:rPr>
              <a:t>Qualche domanda?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Frage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Есть вопросы?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2072680" y="2879724"/>
            <a:ext cx="1746837" cy="3621110"/>
            <a:chOff x="3000364" y="2879724"/>
            <a:chExt cx="438151" cy="3621110"/>
          </a:xfrm>
        </p:grpSpPr>
        <p:pic>
          <p:nvPicPr>
            <p:cNvPr id="5" name="Picture 6" descr="E:\Usuarios\Nieves\Desktop\PORTUGUES-0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00364" y="4000504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6" name="Picture 7" descr="E:\Usuarios\Nieves\Desktop\FRANCES-0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00364" y="4572008"/>
              <a:ext cx="438151" cy="328612"/>
            </a:xfrm>
            <a:prstGeom prst="rect">
              <a:avLst/>
            </a:prstGeom>
            <a:noFill/>
          </p:spPr>
        </p:pic>
        <p:pic>
          <p:nvPicPr>
            <p:cNvPr id="7" name="Picture 8" descr="E:\Usuarios\Nieves\Desktop\ITALIANO-0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00364" y="5100651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8" name="Picture 9" descr="E:\Usuarios\Nieves\Desktop\ALEMAN-02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00364" y="5643578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9" name="Picture 10" descr="E:\Usuarios\Nieves\Desktop\RUSO-02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00364" y="6172222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10" name="Picture 5" descr="E:\Usuarios\Nieves\Desktop\INGLES-02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08305" y="3475040"/>
              <a:ext cx="420687" cy="311150"/>
            </a:xfrm>
            <a:prstGeom prst="rect">
              <a:avLst/>
            </a:prstGeom>
            <a:noFill/>
          </p:spPr>
        </p:pic>
        <p:pic>
          <p:nvPicPr>
            <p:cNvPr id="1028" name="Picture 4" descr="E:\Usuarios\Nieves\Desktop\arggg-02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00364" y="2879724"/>
              <a:ext cx="427038" cy="334962"/>
            </a:xfrm>
            <a:prstGeom prst="rect">
              <a:avLst/>
            </a:prstGeom>
            <a:noFill/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465" y="332656"/>
            <a:ext cx="2160240" cy="2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Dispositivos/E.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Administrable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requiere o permite la configuración de parámetros.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Muchas veces la </a:t>
            </a:r>
            <a:r>
              <a:rPr lang="es-AR" sz="36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config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de fabrica permite conectarlos sin configurarlos y en ciertos entornos simples funcionan correctamente.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Access Point,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Firewalls.</a:t>
            </a:r>
          </a:p>
        </p:txBody>
      </p:sp>
    </p:spTree>
    <p:extLst>
      <p:ext uri="{BB962C8B-B14F-4D97-AF65-F5344CB8AC3E}">
        <p14:creationId xmlns:p14="http://schemas.microsoft.com/office/powerpoint/2010/main" val="6143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 noGrp="1"/>
          </p:cNvSpPr>
          <p:nvPr/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6F3127BF-507A-4D71-B03C-D99A34BFD491}" type="slidenum">
              <a:rPr lang="en-US" sz="1400" b="0" i="0">
                <a:latin typeface="+mn-lt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50</a:t>
            </a:fld>
            <a:endParaRPr lang="en-US" sz="1400" b="0" i="0">
              <a:latin typeface="+mn-lt"/>
            </a:endParaRPr>
          </a:p>
        </p:txBody>
      </p:sp>
      <p:graphicFrame>
        <p:nvGraphicFramePr>
          <p:cNvPr id="57347" name="Object 2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" r:id="rId2" imgW="4572000" imgH="3429000" progId="PowerPoint.Slide.8">
                  <p:embed/>
                </p:oleObj>
              </mc:Choice>
              <mc:Fallback>
                <p:oleObj name="Diapositiva" r:id="rId2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906000" cy="981075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es-AR" sz="4800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Administrables</a:t>
            </a:r>
            <a:endParaRPr lang="en-US" sz="4800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0" y="1124745"/>
            <a:ext cx="9906000" cy="573325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400050">
              <a:lnSpc>
                <a:spcPct val="90000"/>
              </a:lnSpc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que permite al usuario configurarlo.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WEB: “Amigable” y simple de configurar pero limitada. Requiere conectarlo a través de una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. Es importante la configuración de fabrica del equipo. Posibilidad de Factory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Reset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de consola: Más flexible pero menos “amigable”. Se conecta por terminal a través de conexiones asincrónicas serie. CLI (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Line Interface).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telnet: Ídem consola solo que a través de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Es flexible y permite la conexión remota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SSH: Ídem telnet pero segura.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FTP o TFTP: Para actualizaciones de software y subida y bajada de configuraciones normalmente.</a:t>
            </a:r>
            <a:r>
              <a:rPr lang="es-AR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nimBg="1"/>
      <p:bldP spid="5427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2480" y="224086"/>
            <a:ext cx="9433048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</a:t>
            </a:r>
          </a:p>
        </p:txBody>
      </p:sp>
      <p:pic>
        <p:nvPicPr>
          <p:cNvPr id="1030" name="Picture 6" descr="LINKSYSCISCO PLACA INALAMBRICA PCI 54mbps  WMP54G USS 1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847" y="4141009"/>
            <a:ext cx="2752977" cy="226372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540993"/>
              </p:ext>
            </p:extLst>
          </p:nvPr>
        </p:nvGraphicFramePr>
        <p:xfrm>
          <a:off x="632520" y="1680607"/>
          <a:ext cx="3888432" cy="212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2724290" imgH="2254366" progId="PBrush">
                  <p:embed/>
                </p:oleObj>
              </mc:Choice>
              <mc:Fallback>
                <p:oleObj name="Imagen de mapa de bits" r:id="rId3" imgW="2724290" imgH="2254366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0" y="1680607"/>
                        <a:ext cx="3888432" cy="212792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918314"/>
              </p:ext>
            </p:extLst>
          </p:nvPr>
        </p:nvGraphicFramePr>
        <p:xfrm>
          <a:off x="5394757" y="1680607"/>
          <a:ext cx="4003243" cy="205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5" imgW="2717460" imgH="1143059" progId="Paint.Picture">
                  <p:embed/>
                </p:oleObj>
              </mc:Choice>
              <mc:Fallback>
                <p:oleObj name="Imagen de mapa de bits" r:id="rId5" imgW="2717460" imgH="1143059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757" y="1680607"/>
                        <a:ext cx="4003243" cy="20532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166" y="4797152"/>
            <a:ext cx="1838325" cy="1543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203" y="4025418"/>
            <a:ext cx="3108797" cy="2379312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520" y="304800"/>
            <a:ext cx="876548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</a:ln>
        </p:spPr>
        <p:txBody>
          <a:bodyPr/>
          <a:lstStyle/>
          <a:p>
            <a:pPr>
              <a:defRPr/>
            </a:pPr>
            <a:r>
              <a:rPr lang="es-ES_tradnl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 (NIC)</a:t>
            </a:r>
            <a:endParaRPr lang="es-ES_tradnl" sz="4000">
              <a:solidFill>
                <a:schemeClr val="accent2"/>
              </a:solidFill>
            </a:endParaRPr>
          </a:p>
        </p:txBody>
      </p:sp>
      <p:grpSp>
        <p:nvGrpSpPr>
          <p:cNvPr id="8195" name="Group 5"/>
          <p:cNvGrpSpPr>
            <a:grpSpLocks/>
          </p:cNvGrpSpPr>
          <p:nvPr/>
        </p:nvGrpSpPr>
        <p:grpSpPr bwMode="auto">
          <a:xfrm>
            <a:off x="247650" y="1676400"/>
            <a:ext cx="9410700" cy="4876800"/>
            <a:chOff x="156" y="1056"/>
            <a:chExt cx="5928" cy="3072"/>
          </a:xfrm>
        </p:grpSpPr>
        <p:pic>
          <p:nvPicPr>
            <p:cNvPr id="8196" name="Picture 3" descr="F8_1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60000"/>
            </a:blip>
            <a:srcRect/>
            <a:stretch>
              <a:fillRect/>
            </a:stretch>
          </p:blipFill>
          <p:spPr bwMode="auto">
            <a:xfrm>
              <a:off x="156" y="1056"/>
              <a:ext cx="4316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  <p:pic>
          <p:nvPicPr>
            <p:cNvPr id="8197" name="Picture 4" descr="F8_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4" y="1056"/>
              <a:ext cx="1820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416497" y="188913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8464" y="1526688"/>
            <a:ext cx="9561513" cy="5373687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Identifica a la interfaz NIC. 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 host o </a:t>
            </a:r>
            <a:r>
              <a:rPr lang="es-AR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</a:t>
            </a: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tendría a lo sumo tantas direcciones MAC como placas NIC.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Compuesta por 6 octetos que se escriben en hexadecimal separados por : , - , o . de a uno o dos octetos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primeros 3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Identifican al fabricante. Conocidos como OUI (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Organisationally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Unique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Identifier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últimos 3</a:t>
            </a:r>
            <a:r>
              <a:rPr lang="es-AR" sz="28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 número de serie de la placa.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esta forma la dirección MAC es única.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8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  <p:bldP spid="3" grpId="0" build="p" animBg="1"/>
    </p:bldLst>
  </p:timing>
</p:sld>
</file>

<file path=ppt/theme/theme1.xml><?xml version="1.0" encoding="utf-8"?>
<a:theme xmlns:a="http://schemas.openxmlformats.org/drawingml/2006/main" name="Presentación en blanco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esentación en bl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4672</TotalTime>
  <Words>2024</Words>
  <Application>Microsoft Office PowerPoint</Application>
  <PresentationFormat>A4 (210 x 297 mm)</PresentationFormat>
  <Paragraphs>237</Paragraphs>
  <Slides>50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50</vt:i4>
      </vt:variant>
    </vt:vector>
  </HeadingPairs>
  <TitlesOfParts>
    <vt:vector size="60" baseType="lpstr">
      <vt:lpstr>Arial</vt:lpstr>
      <vt:lpstr>Arial Black</vt:lpstr>
      <vt:lpstr>Calibri</vt:lpstr>
      <vt:lpstr>Tahoma</vt:lpstr>
      <vt:lpstr>Times New Roman</vt:lpstr>
      <vt:lpstr>Verdana</vt:lpstr>
      <vt:lpstr>Presentación en blanco</vt:lpstr>
      <vt:lpstr>Imagen de mapa de bits</vt:lpstr>
      <vt:lpstr>VISIO</vt:lpstr>
      <vt:lpstr>Diapositiva</vt:lpstr>
      <vt:lpstr>Tecnología de Redes 2634 Introducción a las Comunicaciones 3007</vt:lpstr>
      <vt:lpstr>Tecnología de Redes 2634 Introducción a las Comunicaciones 3007</vt:lpstr>
      <vt:lpstr>Dispositivos / E. Activo </vt:lpstr>
      <vt:lpstr>Dispositivos / E. Activo </vt:lpstr>
      <vt:lpstr>Dispositivos/E. Activo </vt:lpstr>
      <vt:lpstr>Dispositivos Administrables</vt:lpstr>
      <vt:lpstr>Hardware Interfaz de Red</vt:lpstr>
      <vt:lpstr>Hardware Interfaz de Red (NIC)</vt:lpstr>
      <vt:lpstr>La Dirección MAC </vt:lpstr>
      <vt:lpstr>La Dirección MAC </vt:lpstr>
      <vt:lpstr>La Dirección MAC </vt:lpstr>
      <vt:lpstr>Componentes de Red Modem</vt:lpstr>
      <vt:lpstr>Modems</vt:lpstr>
      <vt:lpstr>HARDWARE DE TELECOMUNICACIONES MODEM</vt:lpstr>
      <vt:lpstr>HARDWARE DE TELECOMUNICACIONES (MODEM)</vt:lpstr>
      <vt:lpstr>Modem Extensiones de LANS </vt:lpstr>
      <vt:lpstr>HARDWARE DE TELECOMUNICACIONES  (MODEM)</vt:lpstr>
      <vt:lpstr>HARDWARE DE TELECOMUNICACIONES MODEM  -Tipos</vt:lpstr>
      <vt:lpstr>HARDWARE DE TELECOMUNICACIONES MODEM  -Tipos (interfaces)</vt:lpstr>
      <vt:lpstr>HARDWARE DE TELECOMUNICACIONES MODEM - </vt:lpstr>
      <vt:lpstr>MODEM Uso en líneas telefónicas</vt:lpstr>
      <vt:lpstr>HARDWARE DE TELECOMUNICACIONES DATA TERMINAL UNIT – Modem Digital</vt:lpstr>
      <vt:lpstr>HARDWARE DE TELECOMUNICACIONES DATA TERMINAL UNIT – Cablemodem ADSL  </vt:lpstr>
      <vt:lpstr>HARDWARE DE TELECOMUNICACIONES DATA TERMINAL UNIT – Cablemodem ADSL  </vt:lpstr>
      <vt:lpstr>HARDWARE DE TELECOMUNICACIONES DATA TERMINAL UNIT – Cablemodem ADSL  </vt:lpstr>
      <vt:lpstr>HARDWARE DE TELECOMUNICACIONES Multiplexores</vt:lpstr>
      <vt:lpstr>Multiplexores </vt:lpstr>
      <vt:lpstr>Multiplexores</vt:lpstr>
      <vt:lpstr>Concentrador (Hub)</vt:lpstr>
      <vt:lpstr>Concentrador (Hub) Tareas</vt:lpstr>
      <vt:lpstr>HARDWARE DE TELECOMUNICACIONES Concentradores</vt:lpstr>
      <vt:lpstr>HARDWARE DE TELECOMUNICACIONES Concentradores</vt:lpstr>
      <vt:lpstr>Amplificador - Repetidor </vt:lpstr>
      <vt:lpstr>Repetidores/Lan Drivers </vt:lpstr>
      <vt:lpstr>Puentes (Bridge)</vt:lpstr>
      <vt:lpstr>Puentes (Bridge)</vt:lpstr>
      <vt:lpstr>Puentes (Bridge)</vt:lpstr>
      <vt:lpstr>Puentes (Bridge)</vt:lpstr>
      <vt:lpstr>Puerta de Enlace (Gateway)</vt:lpstr>
      <vt:lpstr>Puerta de Enlace (Gateway)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Presentación de PowerPoint</vt:lpstr>
      <vt:lpstr>Presentación de PowerPoint</vt:lpstr>
    </vt:vector>
  </TitlesOfParts>
  <Manager>Pablo Sobrero </Manager>
  <Company>Materias Interactivas en Linea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2095-Codanet</dc:title>
  <dc:subject>Redes y Comunicaciones de Datos en Internet</dc:subject>
  <dc:creator>Pablo Alejandro Lena </dc:creator>
  <dc:description>Actualizada al 12/12/05_x000d_
Hardware y Software de Telecomunicaciones_x000d_
Nº 1_x000d_
</dc:description>
  <cp:lastModifiedBy>Pablo Alejandro Lena</cp:lastModifiedBy>
  <cp:revision>549</cp:revision>
  <cp:lastPrinted>2001-08-15T02:44:10Z</cp:lastPrinted>
  <dcterms:created xsi:type="dcterms:W3CDTF">2000-04-03T00:38:42Z</dcterms:created>
  <dcterms:modified xsi:type="dcterms:W3CDTF">2021-05-02T21:19:41Z</dcterms:modified>
  <cp:category>Transparencias de Clase</cp:category>
</cp:coreProperties>
</file>